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67" r:id="rId3"/>
    <p:sldId id="268" r:id="rId4"/>
    <p:sldId id="259" r:id="rId5"/>
    <p:sldId id="260" r:id="rId6"/>
    <p:sldId id="261" r:id="rId7"/>
    <p:sldId id="269" r:id="rId8"/>
    <p:sldId id="265" r:id="rId9"/>
    <p:sldId id="258" r:id="rId10"/>
    <p:sldId id="264" r:id="rId11"/>
    <p:sldId id="270" r:id="rId12"/>
    <p:sldId id="271" r:id="rId13"/>
    <p:sldId id="273" r:id="rId14"/>
    <p:sldId id="266" r:id="rId15"/>
    <p:sldId id="257" r:id="rId16"/>
    <p:sldId id="262" r:id="rId17"/>
    <p:sldId id="272" r:id="rId18"/>
    <p:sldId id="26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mant Pandey" initials="HP" lastIdx="1" clrIdx="0">
    <p:extLst>
      <p:ext uri="{19B8F6BF-5375-455C-9EA6-DF929625EA0E}">
        <p15:presenceInfo xmlns:p15="http://schemas.microsoft.com/office/powerpoint/2012/main" userId="3b9db31bec0e48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3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8" autoAdjust="0"/>
    <p:restoredTop sz="93184" autoAdjust="0"/>
  </p:normalViewPr>
  <p:slideViewPr>
    <p:cSldViewPr snapToGrid="0">
      <p:cViewPr>
        <p:scale>
          <a:sx n="68" d="100"/>
          <a:sy n="68" d="100"/>
        </p:scale>
        <p:origin x="538" y="4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136A90-6B59-45AD-BBA1-85AFD032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83A34DF-AA92-49E1-8191-0CF6AD17A6AA}" type="pres">
      <dgm:prSet presAssocID="{2A136A90-6B59-45AD-BBA1-85AFD032E8F8}" presName="linear" presStyleCnt="0">
        <dgm:presLayoutVars>
          <dgm:dir/>
          <dgm:animLvl val="lvl"/>
          <dgm:resizeHandles val="exact"/>
        </dgm:presLayoutVars>
      </dgm:prSet>
      <dgm:spPr/>
    </dgm:pt>
  </dgm:ptLst>
  <dgm:cxnLst>
    <dgm:cxn modelId="{8028E8BF-8455-4118-B99A-A0686340C34D}" type="presOf" srcId="{2A136A90-6B59-45AD-BBA1-85AFD032E8F8}" destId="{183A34DF-AA92-49E1-8191-0CF6AD17A6AA}"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F9B0E6-B9BF-4E2D-AE08-8C7EBB196A2E}" type="datetimeFigureOut">
              <a:rPr lang="en-US" smtClean="0"/>
              <a:t>05-Jun-22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53816F-A1CF-4485-B308-1B9F14B36EAD}" type="slidenum">
              <a:rPr lang="en-US" smtClean="0"/>
              <a:t>‹#›</a:t>
            </a:fld>
            <a:endParaRPr lang="en-US"/>
          </a:p>
        </p:txBody>
      </p:sp>
    </p:spTree>
    <p:extLst>
      <p:ext uri="{BB962C8B-B14F-4D97-AF65-F5344CB8AC3E}">
        <p14:creationId xmlns:p14="http://schemas.microsoft.com/office/powerpoint/2010/main" val="1726839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53816F-A1CF-4485-B308-1B9F14B36EAD}" type="slidenum">
              <a:rPr lang="en-US" smtClean="0"/>
              <a:t>4</a:t>
            </a:fld>
            <a:endParaRPr lang="en-US"/>
          </a:p>
        </p:txBody>
      </p:sp>
    </p:spTree>
    <p:extLst>
      <p:ext uri="{BB962C8B-B14F-4D97-AF65-F5344CB8AC3E}">
        <p14:creationId xmlns:p14="http://schemas.microsoft.com/office/powerpoint/2010/main" val="337392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53816F-A1CF-4485-B308-1B9F14B36EAD}" type="slidenum">
              <a:rPr lang="en-US" smtClean="0"/>
              <a:t>5</a:t>
            </a:fld>
            <a:endParaRPr lang="en-US"/>
          </a:p>
        </p:txBody>
      </p:sp>
    </p:spTree>
    <p:extLst>
      <p:ext uri="{BB962C8B-B14F-4D97-AF65-F5344CB8AC3E}">
        <p14:creationId xmlns:p14="http://schemas.microsoft.com/office/powerpoint/2010/main" val="1432539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0C5E7-B1A1-4648-89D2-17B0F1E7F5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140298-3E00-4E73-B947-697E692828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BB99EB-0E86-4FEA-A9C4-501D4E755A2B}"/>
              </a:ext>
            </a:extLst>
          </p:cNvPr>
          <p:cNvSpPr>
            <a:spLocks noGrp="1"/>
          </p:cNvSpPr>
          <p:nvPr>
            <p:ph type="dt" sz="half" idx="10"/>
          </p:nvPr>
        </p:nvSpPr>
        <p:spPr/>
        <p:txBody>
          <a:bodyPr/>
          <a:lstStyle/>
          <a:p>
            <a:fld id="{3133F5E9-5DAC-4C4A-9DF5-C2B87276BCC8}" type="datetimeFigureOut">
              <a:rPr lang="en-US" smtClean="0"/>
              <a:t>05-Jun-22</a:t>
            </a:fld>
            <a:endParaRPr lang="en-US" dirty="0"/>
          </a:p>
        </p:txBody>
      </p:sp>
      <p:sp>
        <p:nvSpPr>
          <p:cNvPr id="5" name="Footer Placeholder 4">
            <a:extLst>
              <a:ext uri="{FF2B5EF4-FFF2-40B4-BE49-F238E27FC236}">
                <a16:creationId xmlns:a16="http://schemas.microsoft.com/office/drawing/2014/main" id="{6731F536-58DF-4935-AE3B-7A08C03124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995127-BE30-42B7-9BE5-B83CC6A2E685}"/>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3009751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AE108-9C7F-4CDC-AD71-B576580A19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103746-779A-435F-995A-5BF82C86C2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84E866-B322-455F-AC32-8C164B8CD9C7}"/>
              </a:ext>
            </a:extLst>
          </p:cNvPr>
          <p:cNvSpPr>
            <a:spLocks noGrp="1"/>
          </p:cNvSpPr>
          <p:nvPr>
            <p:ph type="dt" sz="half" idx="10"/>
          </p:nvPr>
        </p:nvSpPr>
        <p:spPr/>
        <p:txBody>
          <a:bodyPr/>
          <a:lstStyle/>
          <a:p>
            <a:fld id="{3133F5E9-5DAC-4C4A-9DF5-C2B87276BCC8}" type="datetimeFigureOut">
              <a:rPr lang="en-US" smtClean="0"/>
              <a:t>05-Jun-22</a:t>
            </a:fld>
            <a:endParaRPr lang="en-US" dirty="0"/>
          </a:p>
        </p:txBody>
      </p:sp>
      <p:sp>
        <p:nvSpPr>
          <p:cNvPr id="5" name="Footer Placeholder 4">
            <a:extLst>
              <a:ext uri="{FF2B5EF4-FFF2-40B4-BE49-F238E27FC236}">
                <a16:creationId xmlns:a16="http://schemas.microsoft.com/office/drawing/2014/main" id="{AC0D61E0-F80F-48E7-A817-F1CECBEE9A3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F34AFC-4299-43F1-A312-79EF0102CEFF}"/>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552746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1D3E-E4B6-4EAA-BFB4-25A0557A6C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7E0856-45A8-4EAD-A9D6-8A993968A1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0EEBE1-2BAF-4C94-8403-6E8454F9BC46}"/>
              </a:ext>
            </a:extLst>
          </p:cNvPr>
          <p:cNvSpPr>
            <a:spLocks noGrp="1"/>
          </p:cNvSpPr>
          <p:nvPr>
            <p:ph type="dt" sz="half" idx="10"/>
          </p:nvPr>
        </p:nvSpPr>
        <p:spPr/>
        <p:txBody>
          <a:bodyPr/>
          <a:lstStyle/>
          <a:p>
            <a:fld id="{3133F5E9-5DAC-4C4A-9DF5-C2B87276BCC8}" type="datetimeFigureOut">
              <a:rPr lang="en-US" smtClean="0"/>
              <a:t>05-Jun-22</a:t>
            </a:fld>
            <a:endParaRPr lang="en-US" dirty="0"/>
          </a:p>
        </p:txBody>
      </p:sp>
      <p:sp>
        <p:nvSpPr>
          <p:cNvPr id="5" name="Footer Placeholder 4">
            <a:extLst>
              <a:ext uri="{FF2B5EF4-FFF2-40B4-BE49-F238E27FC236}">
                <a16:creationId xmlns:a16="http://schemas.microsoft.com/office/drawing/2014/main" id="{F3358F46-E931-4D79-94A5-037AFD07333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5130D95-EF5F-4A0A-93BD-73AEE2C2FF1B}"/>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3601256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BEC0-6253-4360-B586-B9D20933DE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46E20B-8661-4C60-84FB-4892E8B486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32BE45-79E4-479B-BD2F-46CCB0BEE6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89105E-DF25-4F38-BDE2-9B00C2C44FC6}"/>
              </a:ext>
            </a:extLst>
          </p:cNvPr>
          <p:cNvSpPr>
            <a:spLocks noGrp="1"/>
          </p:cNvSpPr>
          <p:nvPr>
            <p:ph type="dt" sz="half" idx="10"/>
          </p:nvPr>
        </p:nvSpPr>
        <p:spPr/>
        <p:txBody>
          <a:bodyPr/>
          <a:lstStyle/>
          <a:p>
            <a:fld id="{3133F5E9-5DAC-4C4A-9DF5-C2B87276BCC8}" type="datetimeFigureOut">
              <a:rPr lang="en-US" smtClean="0"/>
              <a:t>05-Jun-22</a:t>
            </a:fld>
            <a:endParaRPr lang="en-US" dirty="0"/>
          </a:p>
        </p:txBody>
      </p:sp>
      <p:sp>
        <p:nvSpPr>
          <p:cNvPr id="6" name="Footer Placeholder 5">
            <a:extLst>
              <a:ext uri="{FF2B5EF4-FFF2-40B4-BE49-F238E27FC236}">
                <a16:creationId xmlns:a16="http://schemas.microsoft.com/office/drawing/2014/main" id="{B1D9C4A8-7467-4BAD-98A2-0B63CAC19B6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BC5C5C0-08E4-4F7B-9E80-8925539D221B}"/>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2438407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FF641-A5CC-4263-A394-2112D623A8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4D6865-C632-473C-AEC8-8D3F71562B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FDBD19-4D33-4F6A-9938-6A04B3888E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697E46-CE4D-480E-A997-2B53B2DF55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8B7E36-823F-4FD4-B826-E450A12480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BB3B14-C886-4F84-9FD5-11C8320E1FED}"/>
              </a:ext>
            </a:extLst>
          </p:cNvPr>
          <p:cNvSpPr>
            <a:spLocks noGrp="1"/>
          </p:cNvSpPr>
          <p:nvPr>
            <p:ph type="dt" sz="half" idx="10"/>
          </p:nvPr>
        </p:nvSpPr>
        <p:spPr/>
        <p:txBody>
          <a:bodyPr/>
          <a:lstStyle/>
          <a:p>
            <a:fld id="{3133F5E9-5DAC-4C4A-9DF5-C2B87276BCC8}" type="datetimeFigureOut">
              <a:rPr lang="en-US" smtClean="0"/>
              <a:t>05-Jun-22</a:t>
            </a:fld>
            <a:endParaRPr lang="en-US" dirty="0"/>
          </a:p>
        </p:txBody>
      </p:sp>
      <p:sp>
        <p:nvSpPr>
          <p:cNvPr id="8" name="Footer Placeholder 7">
            <a:extLst>
              <a:ext uri="{FF2B5EF4-FFF2-40B4-BE49-F238E27FC236}">
                <a16:creationId xmlns:a16="http://schemas.microsoft.com/office/drawing/2014/main" id="{DF9AF591-4BBF-4BF2-9EF7-F8B114DFA16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52B1A04-B244-4AE3-8997-9B075B105971}"/>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11044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408F1-BB29-4C6F-91C9-653A730BEC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54FEF9-8D09-4091-BE99-B6264EBD34B3}"/>
              </a:ext>
            </a:extLst>
          </p:cNvPr>
          <p:cNvSpPr>
            <a:spLocks noGrp="1"/>
          </p:cNvSpPr>
          <p:nvPr>
            <p:ph type="dt" sz="half" idx="10"/>
          </p:nvPr>
        </p:nvSpPr>
        <p:spPr/>
        <p:txBody>
          <a:bodyPr/>
          <a:lstStyle/>
          <a:p>
            <a:fld id="{3133F5E9-5DAC-4C4A-9DF5-C2B87276BCC8}" type="datetimeFigureOut">
              <a:rPr lang="en-US" smtClean="0"/>
              <a:t>05-Jun-22</a:t>
            </a:fld>
            <a:endParaRPr lang="en-US" dirty="0"/>
          </a:p>
        </p:txBody>
      </p:sp>
      <p:sp>
        <p:nvSpPr>
          <p:cNvPr id="4" name="Footer Placeholder 3">
            <a:extLst>
              <a:ext uri="{FF2B5EF4-FFF2-40B4-BE49-F238E27FC236}">
                <a16:creationId xmlns:a16="http://schemas.microsoft.com/office/drawing/2014/main" id="{0B5F49AA-83D5-4063-9CDE-AA7763048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2A2B27C-3C99-4208-B425-775413C53651}"/>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61403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2A62B2-A6D1-4A6F-8B20-80606F478544}"/>
              </a:ext>
            </a:extLst>
          </p:cNvPr>
          <p:cNvSpPr>
            <a:spLocks noGrp="1"/>
          </p:cNvSpPr>
          <p:nvPr>
            <p:ph type="dt" sz="half" idx="10"/>
          </p:nvPr>
        </p:nvSpPr>
        <p:spPr/>
        <p:txBody>
          <a:bodyPr/>
          <a:lstStyle/>
          <a:p>
            <a:fld id="{3133F5E9-5DAC-4C4A-9DF5-C2B87276BCC8}" type="datetimeFigureOut">
              <a:rPr lang="en-US" smtClean="0"/>
              <a:t>05-Jun-22</a:t>
            </a:fld>
            <a:endParaRPr lang="en-US" dirty="0"/>
          </a:p>
        </p:txBody>
      </p:sp>
      <p:sp>
        <p:nvSpPr>
          <p:cNvPr id="3" name="Footer Placeholder 2">
            <a:extLst>
              <a:ext uri="{FF2B5EF4-FFF2-40B4-BE49-F238E27FC236}">
                <a16:creationId xmlns:a16="http://schemas.microsoft.com/office/drawing/2014/main" id="{C02E4958-7A46-4331-B2D8-2C31D8FCBD7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5C8548B-339B-46B2-BF01-1EE3DDC72AAD}"/>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914661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F408F-8083-4F07-9628-074C7AFE41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0477E0-A333-439D-A531-30B39A8134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D59501-D187-414C-AACE-F838720036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35F890-BB8A-49E1-880A-924FD6FE4026}"/>
              </a:ext>
            </a:extLst>
          </p:cNvPr>
          <p:cNvSpPr>
            <a:spLocks noGrp="1"/>
          </p:cNvSpPr>
          <p:nvPr>
            <p:ph type="dt" sz="half" idx="10"/>
          </p:nvPr>
        </p:nvSpPr>
        <p:spPr/>
        <p:txBody>
          <a:bodyPr/>
          <a:lstStyle/>
          <a:p>
            <a:fld id="{3133F5E9-5DAC-4C4A-9DF5-C2B87276BCC8}" type="datetimeFigureOut">
              <a:rPr lang="en-US" smtClean="0"/>
              <a:t>05-Jun-22</a:t>
            </a:fld>
            <a:endParaRPr lang="en-US" dirty="0"/>
          </a:p>
        </p:txBody>
      </p:sp>
      <p:sp>
        <p:nvSpPr>
          <p:cNvPr id="6" name="Footer Placeholder 5">
            <a:extLst>
              <a:ext uri="{FF2B5EF4-FFF2-40B4-BE49-F238E27FC236}">
                <a16:creationId xmlns:a16="http://schemas.microsoft.com/office/drawing/2014/main" id="{51CA38FE-429A-41E7-942D-ECCE639D3CA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01D9BC-0038-4041-AE2C-657BF99D41E9}"/>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287561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56CFD-7F35-482C-A50F-B3D43ACB0A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D7F3EF-0FE9-46C4-A116-5DA6E26B0D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10B4041-0F17-42D8-AF16-AB099A39FF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AF67FF-F8F1-4B22-A471-9317ED3A25F0}"/>
              </a:ext>
            </a:extLst>
          </p:cNvPr>
          <p:cNvSpPr>
            <a:spLocks noGrp="1"/>
          </p:cNvSpPr>
          <p:nvPr>
            <p:ph type="dt" sz="half" idx="10"/>
          </p:nvPr>
        </p:nvSpPr>
        <p:spPr/>
        <p:txBody>
          <a:bodyPr/>
          <a:lstStyle/>
          <a:p>
            <a:fld id="{3133F5E9-5DAC-4C4A-9DF5-C2B87276BCC8}" type="datetimeFigureOut">
              <a:rPr lang="en-US" smtClean="0"/>
              <a:t>05-Jun-22</a:t>
            </a:fld>
            <a:endParaRPr lang="en-US" dirty="0"/>
          </a:p>
        </p:txBody>
      </p:sp>
      <p:sp>
        <p:nvSpPr>
          <p:cNvPr id="6" name="Footer Placeholder 5">
            <a:extLst>
              <a:ext uri="{FF2B5EF4-FFF2-40B4-BE49-F238E27FC236}">
                <a16:creationId xmlns:a16="http://schemas.microsoft.com/office/drawing/2014/main" id="{A73D6993-98F8-4234-B24A-02D4DB41CE9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2A34037-0E7D-4379-ACA0-98611B2F76ED}"/>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3939197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45B175-C851-453B-B2A0-9A5CFCADC0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65F4A2-0E4F-4E49-A0BF-BEEC722033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28AA27-3F13-4BFD-B949-21CF319108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33F5E9-5DAC-4C4A-9DF5-C2B87276BCC8}" type="datetimeFigureOut">
              <a:rPr lang="en-US" smtClean="0"/>
              <a:t>05-Jun-22</a:t>
            </a:fld>
            <a:endParaRPr lang="en-US" dirty="0"/>
          </a:p>
        </p:txBody>
      </p:sp>
      <p:sp>
        <p:nvSpPr>
          <p:cNvPr id="5" name="Footer Placeholder 4">
            <a:extLst>
              <a:ext uri="{FF2B5EF4-FFF2-40B4-BE49-F238E27FC236}">
                <a16:creationId xmlns:a16="http://schemas.microsoft.com/office/drawing/2014/main" id="{EEEE99A2-0FED-42D4-9FBD-08CC1C3F81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F2468D4-5440-4CE2-BAB3-61D83F628C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EC5C30-0B3A-4B13-ADDD-7C63C8AA921B}" type="slidenum">
              <a:rPr lang="en-US" smtClean="0"/>
              <a:t>‹#›</a:t>
            </a:fld>
            <a:endParaRPr lang="en-US" dirty="0"/>
          </a:p>
        </p:txBody>
      </p:sp>
    </p:spTree>
    <p:extLst>
      <p:ext uri="{BB962C8B-B14F-4D97-AF65-F5344CB8AC3E}">
        <p14:creationId xmlns:p14="http://schemas.microsoft.com/office/powerpoint/2010/main" val="4122039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9.png"/><Relationship Id="rId4" Type="http://schemas.openxmlformats.org/officeDocument/2006/relationships/diagramLayout" Target="../diagrams/layout1.xml"/><Relationship Id="rId9"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5F415-7490-4054-85B4-10F7AE6D3385}"/>
              </a:ext>
            </a:extLst>
          </p:cNvPr>
          <p:cNvSpPr>
            <a:spLocks noGrp="1"/>
          </p:cNvSpPr>
          <p:nvPr>
            <p:ph type="ctrTitle"/>
          </p:nvPr>
        </p:nvSpPr>
        <p:spPr>
          <a:xfrm>
            <a:off x="806824" y="259981"/>
            <a:ext cx="9861176" cy="2979826"/>
          </a:xfrm>
        </p:spPr>
        <p:txBody>
          <a:bodyPr>
            <a:normAutofit/>
          </a:bodyPr>
          <a:lstStyle/>
          <a:p>
            <a:r>
              <a:rPr lang="en-US" sz="5400" dirty="0">
                <a:solidFill>
                  <a:schemeClr val="bg1"/>
                </a:solidFill>
                <a:latin typeface="Rockwell" panose="02060603020205020403" pitchFamily="18" charset="0"/>
              </a:rPr>
              <a:t>Smartphone based Urine Testing Devices</a:t>
            </a:r>
          </a:p>
        </p:txBody>
      </p:sp>
      <p:cxnSp>
        <p:nvCxnSpPr>
          <p:cNvPr id="5" name="Straight Connector 4">
            <a:extLst>
              <a:ext uri="{FF2B5EF4-FFF2-40B4-BE49-F238E27FC236}">
                <a16:creationId xmlns:a16="http://schemas.microsoft.com/office/drawing/2014/main" id="{AA65E432-C1E6-4C36-BF8E-2DA25E65DC32}"/>
              </a:ext>
              <a:ext uri="{C183D7F6-B498-43B3-948B-1728B52AA6E4}">
                <adec:decorative xmlns:adec="http://schemas.microsoft.com/office/drawing/2017/decorative" val="1"/>
              </a:ext>
            </a:extLst>
          </p:cNvPr>
          <p:cNvCxnSpPr/>
          <p:nvPr/>
        </p:nvCxnSpPr>
        <p:spPr>
          <a:xfrm>
            <a:off x="3579677" y="3278339"/>
            <a:ext cx="49149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2A123BD8-A09C-49C0-98E8-54B55610A92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631394">
            <a:off x="4108543" y="3591881"/>
            <a:ext cx="3194131" cy="3194131"/>
          </a:xfrm>
          <a:prstGeom prst="rect">
            <a:avLst/>
          </a:prstGeom>
        </p:spPr>
      </p:pic>
      <p:pic>
        <p:nvPicPr>
          <p:cNvPr id="11" name="Graphic 10">
            <a:extLst>
              <a:ext uri="{FF2B5EF4-FFF2-40B4-BE49-F238E27FC236}">
                <a16:creationId xmlns:a16="http://schemas.microsoft.com/office/drawing/2014/main" id="{3CB00449-E308-4DF3-9CFD-9A7D30B672D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38607" flipH="1">
            <a:off x="-207069" y="1401141"/>
            <a:ext cx="2684499" cy="2684499"/>
          </a:xfrm>
          <a:prstGeom prst="rect">
            <a:avLst/>
          </a:prstGeom>
        </p:spPr>
      </p:pic>
      <p:pic>
        <p:nvPicPr>
          <p:cNvPr id="13" name="Graphic 12">
            <a:extLst>
              <a:ext uri="{FF2B5EF4-FFF2-40B4-BE49-F238E27FC236}">
                <a16:creationId xmlns:a16="http://schemas.microsoft.com/office/drawing/2014/main" id="{6A56DF0C-1331-406E-AEE6-06E0E59FB9A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078969">
            <a:off x="1987848" y="4524303"/>
            <a:ext cx="2453456" cy="2453456"/>
          </a:xfrm>
          <a:prstGeom prst="rect">
            <a:avLst/>
          </a:prstGeom>
        </p:spPr>
      </p:pic>
      <p:pic>
        <p:nvPicPr>
          <p:cNvPr id="7" name="Graphic 6">
            <a:extLst>
              <a:ext uri="{FF2B5EF4-FFF2-40B4-BE49-F238E27FC236}">
                <a16:creationId xmlns:a16="http://schemas.microsoft.com/office/drawing/2014/main" id="{88D22565-F42F-439B-A6A4-CF161165E6B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213697">
            <a:off x="-5456" y="3466493"/>
            <a:ext cx="3245427" cy="3245427"/>
          </a:xfrm>
          <a:prstGeom prst="rect">
            <a:avLst/>
          </a:prstGeom>
        </p:spPr>
      </p:pic>
      <p:pic>
        <p:nvPicPr>
          <p:cNvPr id="9" name="Graphic 8">
            <a:extLst>
              <a:ext uri="{FF2B5EF4-FFF2-40B4-BE49-F238E27FC236}">
                <a16:creationId xmlns:a16="http://schemas.microsoft.com/office/drawing/2014/main" id="{B46E3E84-D1E6-4422-AA93-3EE98A821B98}"/>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451125">
            <a:off x="8514237" y="-118161"/>
            <a:ext cx="3005286" cy="3005286"/>
          </a:xfrm>
          <a:prstGeom prst="rect">
            <a:avLst/>
          </a:prstGeom>
        </p:spPr>
      </p:pic>
      <p:pic>
        <p:nvPicPr>
          <p:cNvPr id="19" name="Graphic 18">
            <a:extLst>
              <a:ext uri="{FF2B5EF4-FFF2-40B4-BE49-F238E27FC236}">
                <a16:creationId xmlns:a16="http://schemas.microsoft.com/office/drawing/2014/main" id="{39130E3C-1E93-4315-AE76-13C55147DCF2}"/>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8889495">
            <a:off x="10171718" y="145767"/>
            <a:ext cx="1574403" cy="1574403"/>
          </a:xfrm>
          <a:prstGeom prst="rect">
            <a:avLst/>
          </a:prstGeom>
        </p:spPr>
      </p:pic>
      <p:pic>
        <p:nvPicPr>
          <p:cNvPr id="21" name="Graphic 20">
            <a:extLst>
              <a:ext uri="{FF2B5EF4-FFF2-40B4-BE49-F238E27FC236}">
                <a16:creationId xmlns:a16="http://schemas.microsoft.com/office/drawing/2014/main" id="{FFEC1660-205F-490E-800A-0D57D250BAE4}"/>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20520790">
            <a:off x="10917677" y="783939"/>
            <a:ext cx="1488402" cy="1488402"/>
          </a:xfrm>
          <a:prstGeom prst="rect">
            <a:avLst/>
          </a:prstGeom>
        </p:spPr>
      </p:pic>
    </p:spTree>
    <p:extLst>
      <p:ext uri="{BB962C8B-B14F-4D97-AF65-F5344CB8AC3E}">
        <p14:creationId xmlns:p14="http://schemas.microsoft.com/office/powerpoint/2010/main" val="290639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C4A88-3E52-48B4-0941-A8C743EA4A00}"/>
              </a:ext>
            </a:extLst>
          </p:cNvPr>
          <p:cNvSpPr>
            <a:spLocks noGrp="1"/>
          </p:cNvSpPr>
          <p:nvPr>
            <p:ph type="title"/>
          </p:nvPr>
        </p:nvSpPr>
        <p:spPr>
          <a:xfrm>
            <a:off x="838200" y="365125"/>
            <a:ext cx="8141937" cy="1325563"/>
          </a:xfrm>
        </p:spPr>
        <p:txBody>
          <a:bodyPr>
            <a:normAutofit/>
          </a:bodyPr>
          <a:lstStyle/>
          <a:p>
            <a:pPr algn="ctr"/>
            <a:r>
              <a:rPr lang="en-US" sz="3600" b="0" i="0" dirty="0">
                <a:solidFill>
                  <a:schemeClr val="accent1">
                    <a:lumMod val="75000"/>
                  </a:schemeClr>
                </a:solidFill>
                <a:effectLst/>
                <a:latin typeface="Georgia" panose="02040502050405020303" pitchFamily="18" charset="0"/>
              </a:rPr>
              <a:t>Spark Diagnostics Urinalysis Reagent Strips with Mobile Reader  </a:t>
            </a:r>
            <a:endParaRPr lang="en-IN" sz="3600" dirty="0">
              <a:solidFill>
                <a:schemeClr val="accent1">
                  <a:lumMod val="75000"/>
                </a:schemeClr>
              </a:solidFill>
              <a:latin typeface="Georgia" panose="02040502050405020303" pitchFamily="18" charset="0"/>
            </a:endParaRPr>
          </a:p>
        </p:txBody>
      </p:sp>
      <p:sp>
        <p:nvSpPr>
          <p:cNvPr id="3" name="Content Placeholder 2">
            <a:extLst>
              <a:ext uri="{FF2B5EF4-FFF2-40B4-BE49-F238E27FC236}">
                <a16:creationId xmlns:a16="http://schemas.microsoft.com/office/drawing/2014/main" id="{B38D76FF-8497-B630-6BC6-4E36FF4CC4FD}"/>
              </a:ext>
            </a:extLst>
          </p:cNvPr>
          <p:cNvSpPr>
            <a:spLocks noGrp="1"/>
          </p:cNvSpPr>
          <p:nvPr>
            <p:ph idx="1"/>
          </p:nvPr>
        </p:nvSpPr>
        <p:spPr>
          <a:xfrm>
            <a:off x="838200" y="1825625"/>
            <a:ext cx="8152225" cy="435133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buFont typeface="Wingdings" panose="05000000000000000000" pitchFamily="2" charset="2"/>
              <a:buChar char="Ø"/>
            </a:pPr>
            <a:r>
              <a:rPr lang="en-US" sz="2400" b="0" i="0" dirty="0">
                <a:effectLst/>
                <a:latin typeface="Georgia" panose="02040502050405020303" pitchFamily="18" charset="0"/>
              </a:rPr>
              <a:t>No visual reading required. Use the free app to scan the strip for testing and get the readings</a:t>
            </a:r>
          </a:p>
          <a:p>
            <a:pPr>
              <a:buFont typeface="Wingdings" panose="05000000000000000000" pitchFamily="2" charset="2"/>
              <a:buChar char="Ø"/>
            </a:pPr>
            <a:r>
              <a:rPr lang="en-US" sz="2400" b="0" i="0" dirty="0">
                <a:effectLst/>
                <a:latin typeface="Georgia" panose="02040502050405020303" pitchFamily="18" charset="0"/>
              </a:rPr>
              <a:t>The app indicates if the values are in appropriate range for urine strip</a:t>
            </a:r>
            <a:endParaRPr lang="en-US" sz="2400" dirty="0">
              <a:latin typeface="Georgia" panose="02040502050405020303" pitchFamily="18" charset="0"/>
            </a:endParaRPr>
          </a:p>
          <a:p>
            <a:pPr>
              <a:buFont typeface="Wingdings" panose="05000000000000000000" pitchFamily="2" charset="2"/>
              <a:buChar char="Ø"/>
            </a:pPr>
            <a:r>
              <a:rPr lang="en-US" sz="2400" b="0" i="0" dirty="0">
                <a:effectLst/>
                <a:latin typeface="Georgia" panose="02040502050405020303" pitchFamily="18" charset="0"/>
              </a:rPr>
              <a:t>Measure Protein, Glucose in Urine </a:t>
            </a:r>
            <a:r>
              <a:rPr lang="en-US" sz="2400" b="0" i="0" dirty="0" err="1">
                <a:effectLst/>
                <a:latin typeface="Georgia" panose="02040502050405020303" pitchFamily="18" charset="0"/>
              </a:rPr>
              <a:t>upto</a:t>
            </a:r>
            <a:r>
              <a:rPr lang="en-US" sz="2400" b="0" i="0" dirty="0">
                <a:effectLst/>
                <a:latin typeface="Georgia" panose="02040502050405020303" pitchFamily="18" charset="0"/>
              </a:rPr>
              <a:t> 10 parameters</a:t>
            </a:r>
          </a:p>
          <a:p>
            <a:pPr>
              <a:buFont typeface="Wingdings" panose="05000000000000000000" pitchFamily="2" charset="2"/>
              <a:buChar char="Ø"/>
            </a:pPr>
            <a:r>
              <a:rPr lang="en-US" sz="2400" b="0" i="0" dirty="0">
                <a:effectLst/>
                <a:latin typeface="Georgia" panose="02040502050405020303" pitchFamily="18" charset="0"/>
              </a:rPr>
              <a:t>result should be read within 1 min</a:t>
            </a:r>
            <a:endParaRPr lang="en-US" sz="2400" dirty="0">
              <a:latin typeface="Georgia" panose="02040502050405020303" pitchFamily="18" charset="0"/>
            </a:endParaRPr>
          </a:p>
          <a:p>
            <a:pPr>
              <a:buFont typeface="Wingdings" panose="05000000000000000000" pitchFamily="2" charset="2"/>
              <a:buChar char="Ø"/>
            </a:pPr>
            <a:r>
              <a:rPr lang="en-IN" sz="2400" dirty="0">
                <a:latin typeface="Georgia" panose="02040502050405020303" pitchFamily="18" charset="0"/>
              </a:rPr>
              <a:t>Uses camera for image processing</a:t>
            </a:r>
          </a:p>
          <a:p>
            <a:pPr>
              <a:buFont typeface="Wingdings" panose="05000000000000000000" pitchFamily="2" charset="2"/>
              <a:buChar char="Ø"/>
            </a:pPr>
            <a:r>
              <a:rPr lang="en-IN" sz="2400" dirty="0">
                <a:latin typeface="Georgia" panose="02040502050405020303" pitchFamily="18" charset="0"/>
              </a:rPr>
              <a:t>Accuracy in test varies from 80-100% overall accuracy is around 90%.</a:t>
            </a:r>
          </a:p>
          <a:p>
            <a:pPr>
              <a:buFont typeface="Wingdings" panose="05000000000000000000" pitchFamily="2" charset="2"/>
              <a:buChar char="Ø"/>
            </a:pPr>
            <a:endParaRPr lang="en-IN" sz="2400" dirty="0">
              <a:latin typeface="Georgia" panose="02040502050405020303" pitchFamily="18" charset="0"/>
            </a:endParaRPr>
          </a:p>
        </p:txBody>
      </p:sp>
      <p:grpSp>
        <p:nvGrpSpPr>
          <p:cNvPr id="7" name="Group 6">
            <a:extLst>
              <a:ext uri="{FF2B5EF4-FFF2-40B4-BE49-F238E27FC236}">
                <a16:creationId xmlns:a16="http://schemas.microsoft.com/office/drawing/2014/main" id="{D84F95D2-7646-93A7-8431-F5AC27828868}"/>
              </a:ext>
            </a:extLst>
          </p:cNvPr>
          <p:cNvGrpSpPr/>
          <p:nvPr/>
        </p:nvGrpSpPr>
        <p:grpSpPr>
          <a:xfrm>
            <a:off x="8980138" y="0"/>
            <a:ext cx="3199149" cy="6858000"/>
            <a:chOff x="9055676" y="0"/>
            <a:chExt cx="3136324" cy="6858000"/>
          </a:xfrm>
        </p:grpSpPr>
        <p:sp>
          <p:nvSpPr>
            <p:cNvPr id="9" name="Rectangle 8">
              <a:extLst>
                <a:ext uri="{FF2B5EF4-FFF2-40B4-BE49-F238E27FC236}">
                  <a16:creationId xmlns:a16="http://schemas.microsoft.com/office/drawing/2014/main" id="{2F388F52-B98A-BE85-5201-178F9AA3116B}"/>
                </a:ext>
              </a:extLst>
            </p:cNvPr>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113FCB0-D0C0-D4F5-1274-763AAF92E0B6}"/>
                </a:ext>
              </a:extLst>
            </p:cNvPr>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95805D9-223B-3016-E364-1E145F15ECAF}"/>
                </a:ext>
              </a:extLst>
            </p:cNvPr>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DFCBF86-5E63-0A22-8796-D5938FF2BAEA}"/>
                </a:ext>
              </a:extLst>
            </p:cNvPr>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C1BD45A-934D-262B-2A99-42AEF1B4C0AB}"/>
                </a:ext>
              </a:extLst>
            </p:cNvPr>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 name="Graphic 13">
            <a:extLst>
              <a:ext uri="{FF2B5EF4-FFF2-40B4-BE49-F238E27FC236}">
                <a16:creationId xmlns:a16="http://schemas.microsoft.com/office/drawing/2014/main" id="{08BE0F2B-8ACE-B9DA-BEFE-AEF3A78619A5}"/>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2644" y="3984288"/>
            <a:ext cx="2508587" cy="2508587"/>
          </a:xfrm>
          <a:prstGeom prst="rect">
            <a:avLst/>
          </a:prstGeom>
        </p:spPr>
      </p:pic>
      <p:pic>
        <p:nvPicPr>
          <p:cNvPr id="15" name="Picture 14">
            <a:extLst>
              <a:ext uri="{FF2B5EF4-FFF2-40B4-BE49-F238E27FC236}">
                <a16:creationId xmlns:a16="http://schemas.microsoft.com/office/drawing/2014/main" id="{65153185-57CF-923F-4616-841FFDEED32D}"/>
              </a:ext>
            </a:extLst>
          </p:cNvPr>
          <p:cNvPicPr>
            <a:picLocks noChangeAspect="1"/>
          </p:cNvPicPr>
          <p:nvPr/>
        </p:nvPicPr>
        <p:blipFill>
          <a:blip r:embed="rId4"/>
          <a:stretch>
            <a:fillRect/>
          </a:stretch>
        </p:blipFill>
        <p:spPr>
          <a:xfrm>
            <a:off x="8980137" y="0"/>
            <a:ext cx="3211863" cy="3101787"/>
          </a:xfrm>
          <a:prstGeom prst="rect">
            <a:avLst/>
          </a:prstGeom>
        </p:spPr>
      </p:pic>
    </p:spTree>
    <p:extLst>
      <p:ext uri="{BB962C8B-B14F-4D97-AF65-F5344CB8AC3E}">
        <p14:creationId xmlns:p14="http://schemas.microsoft.com/office/powerpoint/2010/main" val="356393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55500">
              <a:srgbClr val="00B0F0"/>
            </a:gs>
            <a:gs pos="37000">
              <a:srgbClr val="D1DCF0"/>
            </a:gs>
            <a:gs pos="0">
              <a:srgbClr val="0070C0"/>
            </a:gs>
            <a:gs pos="74000">
              <a:schemeClr val="accent1">
                <a:lumMod val="45000"/>
                <a:lumOff val="55000"/>
              </a:schemeClr>
            </a:gs>
            <a:gs pos="83000">
              <a:srgbClr val="00B050"/>
            </a:gs>
            <a:gs pos="100000">
              <a:schemeClr val="bg1"/>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BB514-8B9B-DF54-E2E2-2E1F7D436685}"/>
              </a:ext>
            </a:extLst>
          </p:cNvPr>
          <p:cNvSpPr>
            <a:spLocks noGrp="1"/>
          </p:cNvSpPr>
          <p:nvPr>
            <p:ph type="title"/>
          </p:nvPr>
        </p:nvSpPr>
        <p:spPr/>
        <p:txBody>
          <a:bodyPr/>
          <a:lstStyle/>
          <a:p>
            <a:r>
              <a:rPr lang="en-US" dirty="0">
                <a:latin typeface="3ds SemiBold" panose="02000503020000020004" pitchFamily="2" charset="0"/>
              </a:rPr>
              <a:t>Healthy fact!</a:t>
            </a:r>
            <a:endParaRPr lang="en-IN" dirty="0"/>
          </a:p>
        </p:txBody>
      </p:sp>
      <p:pic>
        <p:nvPicPr>
          <p:cNvPr id="5" name="Content Placeholder 4">
            <a:extLst>
              <a:ext uri="{FF2B5EF4-FFF2-40B4-BE49-F238E27FC236}">
                <a16:creationId xmlns:a16="http://schemas.microsoft.com/office/drawing/2014/main" id="{DE272136-8698-2B7B-5137-DCC0792C14B0}"/>
              </a:ext>
            </a:extLst>
          </p:cNvPr>
          <p:cNvPicPr>
            <a:picLocks noGrp="1" noChangeAspect="1"/>
          </p:cNvPicPr>
          <p:nvPr>
            <p:ph idx="1"/>
          </p:nvPr>
        </p:nvPicPr>
        <p:blipFill>
          <a:blip r:embed="rId2"/>
          <a:stretch>
            <a:fillRect/>
          </a:stretch>
        </p:blipFill>
        <p:spPr>
          <a:xfrm>
            <a:off x="4912846" y="63880"/>
            <a:ext cx="4897197" cy="64289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10569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691E2-ED22-C724-0CDB-D96AB69008DB}"/>
              </a:ext>
            </a:extLst>
          </p:cNvPr>
          <p:cNvSpPr>
            <a:spLocks noGrp="1"/>
          </p:cNvSpPr>
          <p:nvPr>
            <p:ph type="title"/>
          </p:nvPr>
        </p:nvSpPr>
        <p:spPr>
          <a:xfrm>
            <a:off x="838200" y="365125"/>
            <a:ext cx="7991473" cy="1325563"/>
          </a:xfrm>
        </p:spPr>
        <p:txBody>
          <a:bodyPr>
            <a:normAutofit/>
          </a:bodyPr>
          <a:lstStyle/>
          <a:p>
            <a:pPr algn="ctr"/>
            <a:r>
              <a:rPr lang="en-US" sz="3600" b="0" i="0" dirty="0" err="1">
                <a:solidFill>
                  <a:schemeClr val="accent1">
                    <a:lumMod val="75000"/>
                  </a:schemeClr>
                </a:solidFill>
                <a:effectLst/>
                <a:latin typeface="Georgia" panose="02040502050405020303" pitchFamily="18" charset="0"/>
              </a:rPr>
              <a:t>Vivoo</a:t>
            </a:r>
            <a:r>
              <a:rPr lang="en-US" sz="3600" b="0" i="0" dirty="0">
                <a:solidFill>
                  <a:schemeClr val="accent1">
                    <a:lumMod val="75000"/>
                  </a:schemeClr>
                </a:solidFill>
                <a:effectLst/>
                <a:latin typeface="Georgia" panose="02040502050405020303" pitchFamily="18" charset="0"/>
              </a:rPr>
              <a:t> 2.0 | Advanced Urine Test Strips with App </a:t>
            </a:r>
            <a:endParaRPr lang="en-IN" sz="3600" dirty="0">
              <a:solidFill>
                <a:schemeClr val="accent1">
                  <a:lumMod val="75000"/>
                </a:schemeClr>
              </a:solidFill>
              <a:latin typeface="Georgia" panose="02040502050405020303" pitchFamily="18" charset="0"/>
            </a:endParaRPr>
          </a:p>
        </p:txBody>
      </p:sp>
      <p:sp>
        <p:nvSpPr>
          <p:cNvPr id="3" name="Content Placeholder 2">
            <a:extLst>
              <a:ext uri="{FF2B5EF4-FFF2-40B4-BE49-F238E27FC236}">
                <a16:creationId xmlns:a16="http://schemas.microsoft.com/office/drawing/2014/main" id="{63F5D6D6-C695-AA38-689C-ED76E54D8966}"/>
              </a:ext>
            </a:extLst>
          </p:cNvPr>
          <p:cNvSpPr>
            <a:spLocks noGrp="1"/>
          </p:cNvSpPr>
          <p:nvPr>
            <p:ph idx="1"/>
          </p:nvPr>
        </p:nvSpPr>
        <p:spPr>
          <a:xfrm>
            <a:off x="838200" y="1825625"/>
            <a:ext cx="8210550" cy="435133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buFont typeface="Wingdings" panose="05000000000000000000" pitchFamily="2" charset="2"/>
              <a:buChar char="Ø"/>
            </a:pPr>
            <a:r>
              <a:rPr lang="en-US" sz="2400" dirty="0">
                <a:latin typeface="Georgia" panose="02040502050405020303" pitchFamily="18" charset="0"/>
              </a:rPr>
              <a:t>P</a:t>
            </a:r>
            <a:r>
              <a:rPr lang="en-US" sz="2400" b="0" i="0" dirty="0">
                <a:effectLst/>
                <a:latin typeface="Georgia" panose="02040502050405020303" pitchFamily="18" charset="0"/>
              </a:rPr>
              <a:t>rovides detailed information and easy to understand results about your wellbeing. enough water? ,Is your urine acidic or alkaline? Etc.</a:t>
            </a:r>
          </a:p>
          <a:p>
            <a:pPr>
              <a:buFont typeface="Wingdings" panose="05000000000000000000" pitchFamily="2" charset="2"/>
              <a:buChar char="Ø"/>
            </a:pPr>
            <a:r>
              <a:rPr lang="en-US" sz="2400" dirty="0">
                <a:latin typeface="Georgia" panose="02040502050405020303" pitchFamily="18" charset="0"/>
              </a:rPr>
              <a:t>A</a:t>
            </a:r>
            <a:r>
              <a:rPr lang="en-US" sz="2400" b="0" i="0" dirty="0">
                <a:effectLst/>
                <a:latin typeface="Georgia" panose="02040502050405020303" pitchFamily="18" charset="0"/>
              </a:rPr>
              <a:t>nalyzes urine &amp; provides nutrition &amp; lifestyle advice, unique to your results in 90 seconds</a:t>
            </a:r>
          </a:p>
          <a:p>
            <a:pPr>
              <a:buFont typeface="Wingdings" panose="05000000000000000000" pitchFamily="2" charset="2"/>
              <a:buChar char="Ø"/>
            </a:pPr>
            <a:r>
              <a:rPr lang="en-US" sz="2400" b="0" i="0" dirty="0">
                <a:effectLst/>
                <a:latin typeface="Georgia" panose="02040502050405020303" pitchFamily="18" charset="0"/>
              </a:rPr>
              <a:t>Measures 9 key wellness parameters</a:t>
            </a:r>
          </a:p>
          <a:p>
            <a:pPr>
              <a:buFont typeface="Wingdings" panose="05000000000000000000" pitchFamily="2" charset="2"/>
              <a:buChar char="Ø"/>
            </a:pPr>
            <a:r>
              <a:rPr lang="en-US" sz="2400" dirty="0">
                <a:latin typeface="Georgia" panose="02040502050405020303" pitchFamily="18" charset="0"/>
              </a:rPr>
              <a:t>It is again a camera based setup which uses image processing to get the results.</a:t>
            </a:r>
          </a:p>
          <a:p>
            <a:pPr>
              <a:buFont typeface="Wingdings" panose="05000000000000000000" pitchFamily="2" charset="2"/>
              <a:buChar char="Ø"/>
            </a:pPr>
            <a:r>
              <a:rPr lang="en-IN" sz="2400" dirty="0">
                <a:latin typeface="Georgia" panose="02040502050405020303" pitchFamily="18" charset="0"/>
              </a:rPr>
              <a:t>Costs around 10$ per test.</a:t>
            </a:r>
          </a:p>
        </p:txBody>
      </p:sp>
      <p:grpSp>
        <p:nvGrpSpPr>
          <p:cNvPr id="4" name="Group 3">
            <a:extLst>
              <a:ext uri="{FF2B5EF4-FFF2-40B4-BE49-F238E27FC236}">
                <a16:creationId xmlns:a16="http://schemas.microsoft.com/office/drawing/2014/main" id="{0C4F9F96-E57D-8E4E-BD99-34ECF15DDAF6}"/>
              </a:ext>
              <a:ext uri="{C183D7F6-B498-43B3-948B-1728B52AA6E4}">
                <adec:decorative xmlns:adec="http://schemas.microsoft.com/office/drawing/2017/decorative" val="1"/>
              </a:ext>
            </a:extLst>
          </p:cNvPr>
          <p:cNvGrpSpPr/>
          <p:nvPr/>
        </p:nvGrpSpPr>
        <p:grpSpPr>
          <a:xfrm>
            <a:off x="8829674" y="0"/>
            <a:ext cx="3362325" cy="7050231"/>
            <a:chOff x="9055676" y="0"/>
            <a:chExt cx="3136324" cy="7050231"/>
          </a:xfrm>
        </p:grpSpPr>
        <p:grpSp>
          <p:nvGrpSpPr>
            <p:cNvPr id="5" name="Group 4">
              <a:extLst>
                <a:ext uri="{FF2B5EF4-FFF2-40B4-BE49-F238E27FC236}">
                  <a16:creationId xmlns:a16="http://schemas.microsoft.com/office/drawing/2014/main" id="{C2DEFE90-336A-3553-93A5-4B68CC55E691}"/>
                </a:ext>
              </a:extLst>
            </p:cNvPr>
            <p:cNvGrpSpPr/>
            <p:nvPr/>
          </p:nvGrpSpPr>
          <p:grpSpPr>
            <a:xfrm>
              <a:off x="9055676" y="0"/>
              <a:ext cx="3136324" cy="6858000"/>
              <a:chOff x="9055676" y="0"/>
              <a:chExt cx="3136324" cy="6858000"/>
            </a:xfrm>
          </p:grpSpPr>
          <p:sp>
            <p:nvSpPr>
              <p:cNvPr id="9" name="Rectangle 8">
                <a:extLst>
                  <a:ext uri="{FF2B5EF4-FFF2-40B4-BE49-F238E27FC236}">
                    <a16:creationId xmlns:a16="http://schemas.microsoft.com/office/drawing/2014/main" id="{1037E431-E3A6-ACBB-E32C-1C75AB6E5806}"/>
                  </a:ext>
                </a:extLst>
              </p:cNvPr>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CBE1404-7D0F-1403-AA1D-382D25F59E99}"/>
                  </a:ext>
                </a:extLst>
              </p:cNvPr>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230C623-E8D6-F242-93AB-FEBA3FC535BB}"/>
                  </a:ext>
                </a:extLst>
              </p:cNvPr>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12DD116-4586-5AFB-C728-F1DBCAA5E62F}"/>
                  </a:ext>
                </a:extLst>
              </p:cNvPr>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A0EC118-A485-3E2E-388B-A12942537444}"/>
                  </a:ext>
                </a:extLst>
              </p:cNvPr>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Graphic 5" descr="Shirt">
              <a:extLst>
                <a:ext uri="{FF2B5EF4-FFF2-40B4-BE49-F238E27FC236}">
                  <a16:creationId xmlns:a16="http://schemas.microsoft.com/office/drawing/2014/main" id="{8C93C877-79BB-A0B6-4B02-45714581BD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887424">
              <a:off x="9541289" y="4083626"/>
              <a:ext cx="1951759" cy="1951759"/>
            </a:xfrm>
            <a:prstGeom prst="rect">
              <a:avLst/>
            </a:prstGeom>
          </p:spPr>
        </p:pic>
        <p:pic>
          <p:nvPicPr>
            <p:cNvPr id="7" name="Graphic 6" descr="Glasses">
              <a:extLst>
                <a:ext uri="{FF2B5EF4-FFF2-40B4-BE49-F238E27FC236}">
                  <a16:creationId xmlns:a16="http://schemas.microsoft.com/office/drawing/2014/main" id="{65351F06-8230-7E7D-FBFB-5240FBA8BA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795024">
              <a:off x="11018693" y="3451676"/>
              <a:ext cx="1034563" cy="1034563"/>
            </a:xfrm>
            <a:prstGeom prst="rect">
              <a:avLst/>
            </a:prstGeom>
          </p:spPr>
        </p:pic>
        <p:pic>
          <p:nvPicPr>
            <p:cNvPr id="8" name="Graphic 7" descr="Boot">
              <a:extLst>
                <a:ext uri="{FF2B5EF4-FFF2-40B4-BE49-F238E27FC236}">
                  <a16:creationId xmlns:a16="http://schemas.microsoft.com/office/drawing/2014/main" id="{87041CA4-82B8-65E1-E725-BD48C1DC09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97835" y="5595504"/>
              <a:ext cx="1454727" cy="1454727"/>
            </a:xfrm>
            <a:prstGeom prst="rect">
              <a:avLst/>
            </a:prstGeom>
          </p:spPr>
        </p:pic>
      </p:grpSp>
      <p:pic>
        <p:nvPicPr>
          <p:cNvPr id="15" name="Picture 14">
            <a:extLst>
              <a:ext uri="{FF2B5EF4-FFF2-40B4-BE49-F238E27FC236}">
                <a16:creationId xmlns:a16="http://schemas.microsoft.com/office/drawing/2014/main" id="{AE738D40-F726-826F-FDB1-0A4A2CA54FC9}"/>
              </a:ext>
            </a:extLst>
          </p:cNvPr>
          <p:cNvPicPr>
            <a:picLocks noChangeAspect="1"/>
          </p:cNvPicPr>
          <p:nvPr/>
        </p:nvPicPr>
        <p:blipFill>
          <a:blip r:embed="rId8"/>
          <a:stretch>
            <a:fillRect/>
          </a:stretch>
        </p:blipFill>
        <p:spPr>
          <a:xfrm>
            <a:off x="8829673" y="0"/>
            <a:ext cx="3362327" cy="3429000"/>
          </a:xfrm>
          <a:prstGeom prst="rect">
            <a:avLst/>
          </a:prstGeom>
        </p:spPr>
      </p:pic>
    </p:spTree>
    <p:extLst>
      <p:ext uri="{BB962C8B-B14F-4D97-AF65-F5344CB8AC3E}">
        <p14:creationId xmlns:p14="http://schemas.microsoft.com/office/powerpoint/2010/main" val="1283700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89DD6-3DBE-05A3-617C-A9D8BBBA23CA}"/>
              </a:ext>
            </a:extLst>
          </p:cNvPr>
          <p:cNvSpPr>
            <a:spLocks noGrp="1"/>
          </p:cNvSpPr>
          <p:nvPr>
            <p:ph type="title"/>
          </p:nvPr>
        </p:nvSpPr>
        <p:spPr>
          <a:xfrm>
            <a:off x="1199445" y="2419703"/>
            <a:ext cx="10515600" cy="1325563"/>
          </a:xfrm>
        </p:spPr>
        <p:txBody>
          <a:bodyPr/>
          <a:lstStyle/>
          <a:p>
            <a:r>
              <a:rPr lang="en-US" dirty="0">
                <a:latin typeface="3ds SemiBold" panose="02000503020000020004" pitchFamily="2" charset="0"/>
              </a:rPr>
              <a:t>Here are few works which are almost on commercial phase</a:t>
            </a:r>
            <a:endParaRPr lang="en-IN" dirty="0">
              <a:latin typeface="3ds SemiBold" panose="02000503020000020004" pitchFamily="2" charset="0"/>
            </a:endParaRPr>
          </a:p>
        </p:txBody>
      </p:sp>
    </p:spTree>
    <p:extLst>
      <p:ext uri="{BB962C8B-B14F-4D97-AF65-F5344CB8AC3E}">
        <p14:creationId xmlns:p14="http://schemas.microsoft.com/office/powerpoint/2010/main" val="298938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81D75-F763-20A2-86DF-96ECE4C21360}"/>
              </a:ext>
            </a:extLst>
          </p:cNvPr>
          <p:cNvSpPr>
            <a:spLocks noGrp="1"/>
          </p:cNvSpPr>
          <p:nvPr>
            <p:ph type="title"/>
          </p:nvPr>
        </p:nvSpPr>
        <p:spPr>
          <a:xfrm>
            <a:off x="838200" y="365125"/>
            <a:ext cx="7714128" cy="1325563"/>
          </a:xfrm>
        </p:spPr>
        <p:txBody>
          <a:bodyPr>
            <a:normAutofit/>
          </a:bodyPr>
          <a:lstStyle/>
          <a:p>
            <a:pPr algn="ctr"/>
            <a:r>
              <a:rPr lang="en-US" sz="3600" b="0" i="0" dirty="0" err="1">
                <a:solidFill>
                  <a:schemeClr val="accent1">
                    <a:lumMod val="75000"/>
                  </a:schemeClr>
                </a:solidFill>
                <a:effectLst/>
                <a:latin typeface="Georgia" panose="02040502050405020303" pitchFamily="18" charset="0"/>
              </a:rPr>
              <a:t>UrApp</a:t>
            </a:r>
            <a:r>
              <a:rPr lang="en-US" sz="3600" b="0" i="0" dirty="0">
                <a:solidFill>
                  <a:schemeClr val="accent1">
                    <a:lumMod val="75000"/>
                  </a:schemeClr>
                </a:solidFill>
                <a:effectLst/>
                <a:latin typeface="Georgia" panose="02040502050405020303" pitchFamily="18" charset="0"/>
              </a:rPr>
              <a:t> – Nephrotic Syndrome Manager, to aid disease monitoring.</a:t>
            </a:r>
            <a:endParaRPr lang="en-IN" sz="3600" dirty="0">
              <a:solidFill>
                <a:schemeClr val="accent1">
                  <a:lumMod val="75000"/>
                </a:schemeClr>
              </a:solidFill>
              <a:latin typeface="Georgia" panose="02040502050405020303" pitchFamily="18" charset="0"/>
            </a:endParaRPr>
          </a:p>
        </p:txBody>
      </p:sp>
      <p:sp>
        <p:nvSpPr>
          <p:cNvPr id="3" name="Content Placeholder 2">
            <a:extLst>
              <a:ext uri="{FF2B5EF4-FFF2-40B4-BE49-F238E27FC236}">
                <a16:creationId xmlns:a16="http://schemas.microsoft.com/office/drawing/2014/main" id="{CBABCCA7-AFDF-9EBC-DF9E-69814C851B93}"/>
              </a:ext>
            </a:extLst>
          </p:cNvPr>
          <p:cNvSpPr>
            <a:spLocks noGrp="1"/>
          </p:cNvSpPr>
          <p:nvPr>
            <p:ph idx="1"/>
          </p:nvPr>
        </p:nvSpPr>
        <p:spPr>
          <a:xfrm>
            <a:off x="838200" y="1825625"/>
            <a:ext cx="7714129" cy="435133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buFont typeface="Wingdings" panose="05000000000000000000" pitchFamily="2" charset="2"/>
              <a:buChar char="Ø"/>
            </a:pPr>
            <a:r>
              <a:rPr lang="en-US" sz="2400" b="0" i="0" dirty="0">
                <a:solidFill>
                  <a:srgbClr val="333333"/>
                </a:solidFill>
                <a:effectLst/>
                <a:latin typeface="Georgia" panose="02040502050405020303" pitchFamily="18" charset="0"/>
              </a:rPr>
              <a:t>Accurate and fast camera-read of urine test strips reduces care burden and minimize errors.</a:t>
            </a:r>
          </a:p>
          <a:p>
            <a:pPr>
              <a:buFont typeface="Wingdings" panose="05000000000000000000" pitchFamily="2" charset="2"/>
              <a:buChar char="Ø"/>
            </a:pPr>
            <a:r>
              <a:rPr lang="en-US" sz="2400" b="0" i="0" dirty="0">
                <a:solidFill>
                  <a:srgbClr val="333333"/>
                </a:solidFill>
                <a:effectLst/>
                <a:latin typeface="Georgia" panose="02040502050405020303" pitchFamily="18" charset="0"/>
              </a:rPr>
              <a:t>Early identification of disease relapses and remissions provides timely alerts and action plans.</a:t>
            </a:r>
          </a:p>
          <a:p>
            <a:pPr>
              <a:buFont typeface="Wingdings" panose="05000000000000000000" pitchFamily="2" charset="2"/>
              <a:buChar char="Ø"/>
            </a:pPr>
            <a:r>
              <a:rPr lang="en-US" sz="2400" b="0" i="0" dirty="0">
                <a:solidFill>
                  <a:srgbClr val="333333"/>
                </a:solidFill>
                <a:effectLst/>
                <a:latin typeface="Georgia" panose="02040502050405020303" pitchFamily="18" charset="0"/>
              </a:rPr>
              <a:t>Provides clear documentation of urine protein results and intuitive results display.</a:t>
            </a:r>
          </a:p>
          <a:p>
            <a:pPr>
              <a:buFont typeface="Wingdings" panose="05000000000000000000" pitchFamily="2" charset="2"/>
              <a:buChar char="Ø"/>
            </a:pPr>
            <a:r>
              <a:rPr lang="en-US" sz="2400" b="0" i="0" dirty="0">
                <a:solidFill>
                  <a:srgbClr val="333333"/>
                </a:solidFill>
                <a:effectLst/>
                <a:latin typeface="Georgia" panose="02040502050405020303" pitchFamily="18" charset="0"/>
              </a:rPr>
              <a:t>Educational materials prepared by nephrotic syndrome experts</a:t>
            </a:r>
          </a:p>
          <a:p>
            <a:pPr>
              <a:buFont typeface="Wingdings" panose="05000000000000000000" pitchFamily="2" charset="2"/>
              <a:buChar char="Ø"/>
            </a:pPr>
            <a:endParaRPr lang="en-US" sz="2400" b="0" i="0" dirty="0">
              <a:solidFill>
                <a:srgbClr val="333333"/>
              </a:solidFill>
              <a:effectLst/>
              <a:latin typeface="Georgia" panose="02040502050405020303" pitchFamily="18" charset="0"/>
            </a:endParaRPr>
          </a:p>
        </p:txBody>
      </p:sp>
      <p:grpSp>
        <p:nvGrpSpPr>
          <p:cNvPr id="5" name="Group 4">
            <a:extLst>
              <a:ext uri="{FF2B5EF4-FFF2-40B4-BE49-F238E27FC236}">
                <a16:creationId xmlns:a16="http://schemas.microsoft.com/office/drawing/2014/main" id="{D10FAC9C-63BE-3161-FF7E-72F821DAFCA4}"/>
              </a:ext>
            </a:extLst>
          </p:cNvPr>
          <p:cNvGrpSpPr/>
          <p:nvPr/>
        </p:nvGrpSpPr>
        <p:grpSpPr>
          <a:xfrm>
            <a:off x="8552329" y="0"/>
            <a:ext cx="3639671" cy="6858000"/>
            <a:chOff x="9055676" y="0"/>
            <a:chExt cx="3136324" cy="6858000"/>
          </a:xfrm>
        </p:grpSpPr>
        <p:sp>
          <p:nvSpPr>
            <p:cNvPr id="7" name="Rectangle 6">
              <a:extLst>
                <a:ext uri="{FF2B5EF4-FFF2-40B4-BE49-F238E27FC236}">
                  <a16:creationId xmlns:a16="http://schemas.microsoft.com/office/drawing/2014/main" id="{2F8C955A-E086-9C69-42A7-C7FDD4E97DF3}"/>
                </a:ext>
              </a:extLst>
            </p:cNvPr>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080ED6F-DC4D-3A69-D1F9-0DC1E5FDFD3F}"/>
                </a:ext>
              </a:extLst>
            </p:cNvPr>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E2884E4-457B-65B6-3B48-20197295948C}"/>
                </a:ext>
              </a:extLst>
            </p:cNvPr>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1383F61-561B-04AE-EC07-9EB397A36639}"/>
                </a:ext>
              </a:extLst>
            </p:cNvPr>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7D27C1E-EC58-F575-667A-F7C1E591AD0A}"/>
                </a:ext>
              </a:extLst>
            </p:cNvPr>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Graphic 11">
            <a:extLst>
              <a:ext uri="{FF2B5EF4-FFF2-40B4-BE49-F238E27FC236}">
                <a16:creationId xmlns:a16="http://schemas.microsoft.com/office/drawing/2014/main" id="{BB4FAEB7-E5AC-A30F-7CD1-58227C6C949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57497" y="4231341"/>
            <a:ext cx="2563906" cy="2563906"/>
          </a:xfrm>
          <a:prstGeom prst="rect">
            <a:avLst/>
          </a:prstGeom>
        </p:spPr>
      </p:pic>
      <p:pic>
        <p:nvPicPr>
          <p:cNvPr id="14" name="Picture 13">
            <a:extLst>
              <a:ext uri="{FF2B5EF4-FFF2-40B4-BE49-F238E27FC236}">
                <a16:creationId xmlns:a16="http://schemas.microsoft.com/office/drawing/2014/main" id="{DA165786-28AA-5B19-1F8D-60E6F0A2F4F0}"/>
              </a:ext>
            </a:extLst>
          </p:cNvPr>
          <p:cNvPicPr>
            <a:picLocks noChangeAspect="1"/>
          </p:cNvPicPr>
          <p:nvPr/>
        </p:nvPicPr>
        <p:blipFill>
          <a:blip r:embed="rId4"/>
          <a:stretch>
            <a:fillRect/>
          </a:stretch>
        </p:blipFill>
        <p:spPr>
          <a:xfrm>
            <a:off x="8552329" y="0"/>
            <a:ext cx="3639671" cy="3002540"/>
          </a:xfrm>
          <a:prstGeom prst="rect">
            <a:avLst/>
          </a:prstGeom>
        </p:spPr>
      </p:pic>
    </p:spTree>
    <p:extLst>
      <p:ext uri="{BB962C8B-B14F-4D97-AF65-F5344CB8AC3E}">
        <p14:creationId xmlns:p14="http://schemas.microsoft.com/office/powerpoint/2010/main" val="2678510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42257-3980-4551-868A-26DC3CB821EE}"/>
              </a:ext>
            </a:extLst>
          </p:cNvPr>
          <p:cNvSpPr>
            <a:spLocks noGrp="1"/>
          </p:cNvSpPr>
          <p:nvPr>
            <p:ph type="title"/>
          </p:nvPr>
        </p:nvSpPr>
        <p:spPr>
          <a:xfrm>
            <a:off x="521284" y="365125"/>
            <a:ext cx="8378529" cy="1325563"/>
          </a:xfrm>
        </p:spPr>
        <p:txBody>
          <a:bodyPr>
            <a:noAutofit/>
          </a:bodyPr>
          <a:lstStyle/>
          <a:p>
            <a:pPr algn="ctr"/>
            <a:r>
              <a:rPr lang="en-US" sz="3600" dirty="0">
                <a:solidFill>
                  <a:schemeClr val="accent5">
                    <a:lumMod val="50000"/>
                  </a:schemeClr>
                </a:solidFill>
                <a:latin typeface="Georgia" panose="02040502050405020303" pitchFamily="18" charset="0"/>
              </a:rPr>
              <a:t>Smartphone-Based Urine </a:t>
            </a:r>
            <a:r>
              <a:rPr lang="en-US" sz="4000" dirty="0">
                <a:solidFill>
                  <a:schemeClr val="accent5">
                    <a:lumMod val="50000"/>
                  </a:schemeClr>
                </a:solidFill>
                <a:latin typeface="Georgia" panose="02040502050405020303" pitchFamily="18" charset="0"/>
              </a:rPr>
              <a:t>Reagent</a:t>
            </a:r>
            <a:r>
              <a:rPr lang="en-US" sz="3600" dirty="0">
                <a:solidFill>
                  <a:schemeClr val="accent5">
                    <a:lumMod val="50000"/>
                  </a:schemeClr>
                </a:solidFill>
                <a:latin typeface="Georgia" panose="02040502050405020303" pitchFamily="18" charset="0"/>
              </a:rPr>
              <a:t> Strip Test in the Emergency Department</a:t>
            </a:r>
          </a:p>
        </p:txBody>
      </p:sp>
      <p:sp>
        <p:nvSpPr>
          <p:cNvPr id="3" name="Content Placeholder 2">
            <a:extLst>
              <a:ext uri="{FF2B5EF4-FFF2-40B4-BE49-F238E27FC236}">
                <a16:creationId xmlns:a16="http://schemas.microsoft.com/office/drawing/2014/main" id="{B57E0B0F-4D29-4786-B2AB-B84D9F8B5429}"/>
              </a:ext>
            </a:extLst>
          </p:cNvPr>
          <p:cNvSpPr>
            <a:spLocks noGrp="1"/>
          </p:cNvSpPr>
          <p:nvPr>
            <p:ph idx="1"/>
          </p:nvPr>
        </p:nvSpPr>
        <p:spPr>
          <a:xfrm>
            <a:off x="521284" y="1825625"/>
            <a:ext cx="8378529" cy="435133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t">
            <a:normAutofit lnSpcReduction="10000"/>
          </a:bodyPr>
          <a:lstStyle/>
          <a:p>
            <a:pPr>
              <a:buFont typeface="Wingdings" panose="05000000000000000000" pitchFamily="2" charset="2"/>
              <a:buChar char="Ø"/>
            </a:pPr>
            <a:r>
              <a:rPr lang="en-US" sz="2400" dirty="0">
                <a:solidFill>
                  <a:srgbClr val="212121"/>
                </a:solidFill>
                <a:latin typeface="Georgia" panose="02040502050405020303" pitchFamily="18" charset="0"/>
              </a:rPr>
              <a:t>Developed</a:t>
            </a:r>
            <a:r>
              <a:rPr lang="en-US" sz="2400" b="0" i="0" dirty="0">
                <a:solidFill>
                  <a:srgbClr val="212121"/>
                </a:solidFill>
                <a:effectLst/>
                <a:latin typeface="Georgia" panose="02040502050405020303" pitchFamily="18" charset="0"/>
              </a:rPr>
              <a:t> for a rapid and accurate screening of leukocyte esterase (LE) and nitrite (NIT) in urine.. </a:t>
            </a:r>
          </a:p>
          <a:p>
            <a:pPr>
              <a:buFont typeface="Wingdings" panose="05000000000000000000" pitchFamily="2" charset="2"/>
              <a:buChar char="Ø"/>
            </a:pPr>
            <a:r>
              <a:rPr lang="en-US" sz="2400" b="0" i="0" dirty="0">
                <a:solidFill>
                  <a:srgbClr val="212121"/>
                </a:solidFill>
                <a:effectLst/>
                <a:latin typeface="Georgia" panose="02040502050405020303" pitchFamily="18" charset="0"/>
              </a:rPr>
              <a:t>The detection performance of the reader for LE and NIT was evaluated to assess reliability of the reader; turnaround times (TATs) for analysis and the time for the entire study procedure were also calculated to assess the efficiency of the reader</a:t>
            </a:r>
          </a:p>
          <a:p>
            <a:pPr>
              <a:buFont typeface="Wingdings" panose="05000000000000000000" pitchFamily="2" charset="2"/>
              <a:buChar char="Ø"/>
            </a:pPr>
            <a:r>
              <a:rPr lang="en-US" sz="2400" b="0" i="0" dirty="0">
                <a:solidFill>
                  <a:srgbClr val="212121"/>
                </a:solidFill>
                <a:effectLst/>
                <a:latin typeface="Georgia" panose="02040502050405020303" pitchFamily="18" charset="0"/>
              </a:rPr>
              <a:t>A photometric analyzer (model US-3100R Plus(®); </a:t>
            </a:r>
            <a:r>
              <a:rPr lang="en-US" sz="2400" b="0" i="0" dirty="0" err="1">
                <a:solidFill>
                  <a:srgbClr val="212121"/>
                </a:solidFill>
                <a:effectLst/>
                <a:latin typeface="Georgia" panose="02040502050405020303" pitchFamily="18" charset="0"/>
              </a:rPr>
              <a:t>Eiken</a:t>
            </a:r>
            <a:r>
              <a:rPr lang="en-US" sz="2400" b="0" i="0" dirty="0">
                <a:solidFill>
                  <a:srgbClr val="212121"/>
                </a:solidFill>
                <a:effectLst/>
                <a:latin typeface="Georgia" panose="02040502050405020303" pitchFamily="18" charset="0"/>
              </a:rPr>
              <a:t> Chemical, Ltd., Tokyo, Japan) was used as a reference.</a:t>
            </a:r>
          </a:p>
          <a:p>
            <a:pPr>
              <a:buFont typeface="Wingdings" panose="05000000000000000000" pitchFamily="2" charset="2"/>
              <a:buChar char="Ø"/>
            </a:pPr>
            <a:r>
              <a:rPr lang="en-US" sz="2400" b="0" i="0" dirty="0">
                <a:solidFill>
                  <a:srgbClr val="212121"/>
                </a:solidFill>
                <a:effectLst/>
                <a:latin typeface="Georgia" panose="02040502050405020303" pitchFamily="18" charset="0"/>
              </a:rPr>
              <a:t>The proposed reader showed high accuracy (85.2% for LE and 97.5% for NIT), exhibiting close agreement with the true values (κ = 0.903 for LE; κ = 1.000 for NIT)</a:t>
            </a:r>
          </a:p>
          <a:p>
            <a:pPr>
              <a:buFont typeface="Wingdings" panose="05000000000000000000" pitchFamily="2" charset="2"/>
              <a:buChar char="Ø"/>
            </a:pPr>
            <a:endParaRPr lang="en-US" sz="2400" dirty="0">
              <a:solidFill>
                <a:schemeClr val="accent5">
                  <a:lumMod val="50000"/>
                </a:schemeClr>
              </a:solidFill>
              <a:latin typeface="Georgia" panose="02040502050405020303" pitchFamily="18" charset="0"/>
              <a:ea typeface="Tahoma"/>
              <a:cs typeface="Tahoma"/>
            </a:endParaRPr>
          </a:p>
        </p:txBody>
      </p:sp>
      <p:grpSp>
        <p:nvGrpSpPr>
          <p:cNvPr id="9" name="Group 8">
            <a:extLst>
              <a:ext uri="{FF2B5EF4-FFF2-40B4-BE49-F238E27FC236}">
                <a16:creationId xmlns:a16="http://schemas.microsoft.com/office/drawing/2014/main" id="{798EA88B-C439-4F17-9585-820972CE0BA5}"/>
              </a:ext>
              <a:ext uri="{C183D7F6-B498-43B3-948B-1728B52AA6E4}">
                <adec:decorative xmlns:adec="http://schemas.microsoft.com/office/drawing/2017/decorative" val="1"/>
              </a:ext>
            </a:extLst>
          </p:cNvPr>
          <p:cNvGrpSpPr/>
          <p:nvPr/>
        </p:nvGrpSpPr>
        <p:grpSpPr>
          <a:xfrm>
            <a:off x="9009186" y="0"/>
            <a:ext cx="3668917" cy="6941127"/>
            <a:chOff x="9009186" y="0"/>
            <a:chExt cx="3668917" cy="6941127"/>
          </a:xfrm>
        </p:grpSpPr>
        <p:grpSp>
          <p:nvGrpSpPr>
            <p:cNvPr id="10" name="Group 9">
              <a:extLst>
                <a:ext uri="{FF2B5EF4-FFF2-40B4-BE49-F238E27FC236}">
                  <a16:creationId xmlns:a16="http://schemas.microsoft.com/office/drawing/2014/main" id="{D4EF09CF-3362-453A-9463-F6669A9D3E01}"/>
                </a:ext>
              </a:extLst>
            </p:cNvPr>
            <p:cNvGrpSpPr/>
            <p:nvPr/>
          </p:nvGrpSpPr>
          <p:grpSpPr>
            <a:xfrm>
              <a:off x="9055676" y="0"/>
              <a:ext cx="3136324" cy="6858000"/>
              <a:chOff x="9055676" y="0"/>
              <a:chExt cx="3136324" cy="6858000"/>
            </a:xfrm>
          </p:grpSpPr>
          <p:sp>
            <p:nvSpPr>
              <p:cNvPr id="4" name="Rectangle 3">
                <a:extLst>
                  <a:ext uri="{FF2B5EF4-FFF2-40B4-BE49-F238E27FC236}">
                    <a16:creationId xmlns:a16="http://schemas.microsoft.com/office/drawing/2014/main" id="{403AE892-EBD6-40F1-851B-FEADBD59429F}"/>
                  </a:ext>
                </a:extLst>
              </p:cNvPr>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4318653-1A38-442C-BA0F-F2C51149BCFF}"/>
                  </a:ext>
                </a:extLst>
              </p:cNvPr>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5D63D1-E9CE-42BF-BD4D-374FD0293155}"/>
                  </a:ext>
                </a:extLst>
              </p:cNvPr>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4EE865-9F0D-4531-A737-E13A557C0277}"/>
                  </a:ext>
                </a:extLst>
              </p:cNvPr>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A1183CB-C5B0-498A-A49C-4180134C74B0}"/>
                  </a:ext>
                </a:extLst>
              </p:cNvPr>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Graphic 10" descr="Clipboard">
              <a:extLst>
                <a:ext uri="{FF2B5EF4-FFF2-40B4-BE49-F238E27FC236}">
                  <a16:creationId xmlns:a16="http://schemas.microsoft.com/office/drawing/2014/main" id="{4F58D0C9-D25F-4044-8F1B-4190E5A1BD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09186" y="3272210"/>
              <a:ext cx="3668917" cy="3668917"/>
            </a:xfrm>
            <a:prstGeom prst="rect">
              <a:avLst/>
            </a:prstGeom>
          </p:spPr>
        </p:pic>
      </p:grpSp>
    </p:spTree>
    <p:extLst>
      <p:ext uri="{BB962C8B-B14F-4D97-AF65-F5344CB8AC3E}">
        <p14:creationId xmlns:p14="http://schemas.microsoft.com/office/powerpoint/2010/main" val="2490499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42257-3980-4551-868A-26DC3CB821EE}"/>
              </a:ext>
            </a:extLst>
          </p:cNvPr>
          <p:cNvSpPr>
            <a:spLocks noGrp="1"/>
          </p:cNvSpPr>
          <p:nvPr>
            <p:ph type="title"/>
          </p:nvPr>
        </p:nvSpPr>
        <p:spPr>
          <a:xfrm>
            <a:off x="442205" y="116541"/>
            <a:ext cx="8378529" cy="1027257"/>
          </a:xfrm>
        </p:spPr>
        <p:txBody>
          <a:bodyPr>
            <a:noAutofit/>
          </a:bodyPr>
          <a:lstStyle/>
          <a:p>
            <a:pPr algn="ctr"/>
            <a:r>
              <a:rPr lang="en-US" sz="3200" b="0" i="0" dirty="0">
                <a:solidFill>
                  <a:schemeClr val="accent1">
                    <a:lumMod val="75000"/>
                  </a:schemeClr>
                </a:solidFill>
                <a:effectLst/>
                <a:latin typeface="Mongolian Baiti" panose="03000500000000000000" pitchFamily="66" charset="0"/>
                <a:cs typeface="Mongolian Baiti" panose="03000500000000000000" pitchFamily="66" charset="0"/>
              </a:rPr>
              <a:t>Smartphone-based, sensitive µPAD detection of urinary tract infection and gonorrhea</a:t>
            </a:r>
            <a:endParaRPr lang="en-US" sz="3200" dirty="0">
              <a:solidFill>
                <a:schemeClr val="accent1">
                  <a:lumMod val="75000"/>
                </a:schemeClr>
              </a:solidFill>
              <a:latin typeface="Mongolian Baiti" panose="03000500000000000000" pitchFamily="66" charset="0"/>
              <a:cs typeface="Mongolian Baiti" panose="03000500000000000000" pitchFamily="66" charset="0"/>
            </a:endParaRPr>
          </a:p>
        </p:txBody>
      </p:sp>
      <p:sp>
        <p:nvSpPr>
          <p:cNvPr id="3" name="Content Placeholder 2">
            <a:extLst>
              <a:ext uri="{FF2B5EF4-FFF2-40B4-BE49-F238E27FC236}">
                <a16:creationId xmlns:a16="http://schemas.microsoft.com/office/drawing/2014/main" id="{B57E0B0F-4D29-4786-B2AB-B84D9F8B5429}"/>
              </a:ext>
            </a:extLst>
          </p:cNvPr>
          <p:cNvSpPr>
            <a:spLocks noGrp="1"/>
          </p:cNvSpPr>
          <p:nvPr>
            <p:ph idx="1"/>
          </p:nvPr>
        </p:nvSpPr>
        <p:spPr>
          <a:xfrm>
            <a:off x="462987" y="1107477"/>
            <a:ext cx="8336967" cy="5633982"/>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buFont typeface="Wingdings" panose="05000000000000000000" pitchFamily="2" charset="2"/>
              <a:buChar char="v"/>
            </a:pPr>
            <a:r>
              <a:rPr lang="en-US" sz="2400" b="0" i="0" dirty="0">
                <a:solidFill>
                  <a:srgbClr val="212121"/>
                </a:solidFill>
                <a:effectLst/>
                <a:latin typeface="Mongolian Baiti" panose="03000500000000000000" pitchFamily="66" charset="0"/>
                <a:cs typeface="Mongolian Baiti" panose="03000500000000000000" pitchFamily="66" charset="0"/>
              </a:rPr>
              <a:t>Developed to monitor the onset or prognosis of urinary tract infection (UTI) and some sexually-transmitted diseases (STDs), such as gonorrhea through bacteria. </a:t>
            </a:r>
          </a:p>
          <a:p>
            <a:pPr>
              <a:buFont typeface="Wingdings" panose="05000000000000000000" pitchFamily="2" charset="2"/>
              <a:buChar char="v"/>
            </a:pPr>
            <a:r>
              <a:rPr lang="en-IN" sz="2400" dirty="0">
                <a:solidFill>
                  <a:srgbClr val="212121"/>
                </a:solidFill>
                <a:latin typeface="Mongolian Baiti" panose="03000500000000000000" pitchFamily="66" charset="0"/>
                <a:cs typeface="Mongolian Baiti" panose="03000500000000000000" pitchFamily="66" charset="0"/>
              </a:rPr>
              <a:t>A</a:t>
            </a:r>
            <a:r>
              <a:rPr lang="en-IN" sz="2400" b="0" i="0" dirty="0">
                <a:solidFill>
                  <a:srgbClr val="212121"/>
                </a:solidFill>
                <a:effectLst/>
                <a:latin typeface="Mongolian Baiti" panose="03000500000000000000" pitchFamily="66" charset="0"/>
                <a:cs typeface="Mongolian Baiti" panose="03000500000000000000" pitchFamily="66" charset="0"/>
              </a:rPr>
              <a:t> microfluidic paper analytical device (µPAD) was designed and fabricated for evaluating UTI (E. coli) and STD.</a:t>
            </a:r>
            <a:endParaRPr lang="en-US" sz="2400" dirty="0">
              <a:solidFill>
                <a:srgbClr val="212121"/>
              </a:solidFill>
              <a:latin typeface="Mongolian Baiti" panose="03000500000000000000" pitchFamily="66" charset="0"/>
              <a:cs typeface="Mongolian Baiti" panose="03000500000000000000" pitchFamily="66" charset="0"/>
            </a:endParaRPr>
          </a:p>
          <a:p>
            <a:pPr>
              <a:buFont typeface="Wingdings" panose="05000000000000000000" pitchFamily="2" charset="2"/>
              <a:buChar char="v"/>
            </a:pPr>
            <a:r>
              <a:rPr lang="en-US" sz="2400" b="0" i="0" dirty="0">
                <a:solidFill>
                  <a:srgbClr val="212121"/>
                </a:solidFill>
                <a:effectLst/>
                <a:latin typeface="Mongolian Baiti" panose="03000500000000000000" pitchFamily="66" charset="0"/>
                <a:cs typeface="Mongolian Baiti" panose="03000500000000000000" pitchFamily="66" charset="0"/>
              </a:rPr>
              <a:t>Antibody-conjugated particles were </a:t>
            </a:r>
            <a:r>
              <a:rPr lang="en-US" sz="2400" b="0" i="0" dirty="0" err="1">
                <a:solidFill>
                  <a:srgbClr val="212121"/>
                </a:solidFill>
                <a:effectLst/>
                <a:latin typeface="Mongolian Baiti" panose="03000500000000000000" pitchFamily="66" charset="0"/>
                <a:cs typeface="Mongolian Baiti" panose="03000500000000000000" pitchFamily="66" charset="0"/>
              </a:rPr>
              <a:t>immunoagglutinated</a:t>
            </a:r>
            <a:r>
              <a:rPr lang="en-US" sz="2400" b="0" i="0" dirty="0">
                <a:solidFill>
                  <a:srgbClr val="212121"/>
                </a:solidFill>
                <a:effectLst/>
                <a:latin typeface="Mongolian Baiti" panose="03000500000000000000" pitchFamily="66" charset="0"/>
                <a:cs typeface="Mongolian Baiti" panose="03000500000000000000" pitchFamily="66" charset="0"/>
              </a:rPr>
              <a:t> at the center of the paper channel. The extent of </a:t>
            </a:r>
            <a:r>
              <a:rPr lang="en-US" sz="2400" b="0" i="0" dirty="0" err="1">
                <a:solidFill>
                  <a:srgbClr val="212121"/>
                </a:solidFill>
                <a:effectLst/>
                <a:latin typeface="Mongolian Baiti" panose="03000500000000000000" pitchFamily="66" charset="0"/>
                <a:cs typeface="Mongolian Baiti" panose="03000500000000000000" pitchFamily="66" charset="0"/>
              </a:rPr>
              <a:t>immunoagglutination</a:t>
            </a:r>
            <a:r>
              <a:rPr lang="en-US" sz="2400" b="0" i="0" dirty="0">
                <a:solidFill>
                  <a:srgbClr val="212121"/>
                </a:solidFill>
                <a:effectLst/>
                <a:latin typeface="Mongolian Baiti" panose="03000500000000000000" pitchFamily="66" charset="0"/>
                <a:cs typeface="Mongolian Baiti" panose="03000500000000000000" pitchFamily="66" charset="0"/>
              </a:rPr>
              <a:t> was quantified by angle-specific Mie scatter under ambient lighting conditions, utilizing a smartphone camera as a detector</a:t>
            </a:r>
          </a:p>
          <a:p>
            <a:pPr>
              <a:buFont typeface="Wingdings" panose="05000000000000000000" pitchFamily="2" charset="2"/>
              <a:buChar char="v"/>
            </a:pPr>
            <a:r>
              <a:rPr lang="en-US" sz="2400" b="0" i="0" dirty="0">
                <a:solidFill>
                  <a:srgbClr val="212121"/>
                </a:solidFill>
                <a:effectLst/>
                <a:latin typeface="Mongolian Baiti" panose="03000500000000000000" pitchFamily="66" charset="0"/>
                <a:cs typeface="Mongolian Baiti" panose="03000500000000000000" pitchFamily="66" charset="0"/>
              </a:rPr>
              <a:t>The total </a:t>
            </a:r>
            <a:r>
              <a:rPr lang="en-US" sz="2400" b="0" i="0" dirty="0" err="1">
                <a:solidFill>
                  <a:srgbClr val="212121"/>
                </a:solidFill>
                <a:effectLst/>
                <a:latin typeface="Mongolian Baiti" panose="03000500000000000000" pitchFamily="66" charset="0"/>
                <a:cs typeface="Mongolian Baiti" panose="03000500000000000000" pitchFamily="66" charset="0"/>
              </a:rPr>
              <a:t>μPAD</a:t>
            </a:r>
            <a:r>
              <a:rPr lang="en-US" sz="2400" b="0" i="0" dirty="0">
                <a:solidFill>
                  <a:srgbClr val="212121"/>
                </a:solidFill>
                <a:effectLst/>
                <a:latin typeface="Mongolian Baiti" panose="03000500000000000000" pitchFamily="66" charset="0"/>
                <a:cs typeface="Mongolian Baiti" panose="03000500000000000000" pitchFamily="66" charset="0"/>
              </a:rPr>
              <a:t> assay time was less than 30s.</a:t>
            </a:r>
            <a:endParaRPr lang="en-US" sz="2400" dirty="0">
              <a:solidFill>
                <a:srgbClr val="2E2E2E"/>
              </a:solidFill>
              <a:latin typeface="Mongolian Baiti" panose="03000500000000000000" pitchFamily="66" charset="0"/>
              <a:cs typeface="Mongolian Baiti" panose="03000500000000000000" pitchFamily="66" charset="0"/>
            </a:endParaRPr>
          </a:p>
          <a:p>
            <a:pPr>
              <a:buFont typeface="Wingdings" panose="05000000000000000000" pitchFamily="2" charset="2"/>
              <a:buChar char="v"/>
            </a:pPr>
            <a:r>
              <a:rPr lang="en-US" sz="2400" b="0" i="0" dirty="0">
                <a:solidFill>
                  <a:srgbClr val="2E2E2E"/>
                </a:solidFill>
                <a:effectLst/>
                <a:latin typeface="Mongolian Baiti" panose="03000500000000000000" pitchFamily="66" charset="0"/>
                <a:cs typeface="Mongolian Baiti" panose="03000500000000000000" pitchFamily="66" charset="0"/>
              </a:rPr>
              <a:t>The proposed prototype will serve as a low-cost, point-of-care, sensitive urinalysis biosensor to monitor UTI and gonorrhea from human urine.</a:t>
            </a:r>
          </a:p>
          <a:p>
            <a:pPr>
              <a:buFont typeface="Wingdings" panose="05000000000000000000" pitchFamily="2" charset="2"/>
              <a:buChar char="v"/>
            </a:pPr>
            <a:endParaRPr lang="en-US" sz="2400" dirty="0">
              <a:solidFill>
                <a:schemeClr val="accent5">
                  <a:lumMod val="50000"/>
                </a:schemeClr>
              </a:solidFill>
              <a:latin typeface="Mongolian Baiti" panose="03000500000000000000" pitchFamily="66" charset="0"/>
              <a:ea typeface="Tahoma" panose="020B0604030504040204" pitchFamily="34" charset="0"/>
              <a:cs typeface="Mongolian Baiti" panose="03000500000000000000" pitchFamily="66" charset="0"/>
            </a:endParaRPr>
          </a:p>
        </p:txBody>
      </p:sp>
      <p:grpSp>
        <p:nvGrpSpPr>
          <p:cNvPr id="9" name="Group 8">
            <a:extLst>
              <a:ext uri="{FF2B5EF4-FFF2-40B4-BE49-F238E27FC236}">
                <a16:creationId xmlns:a16="http://schemas.microsoft.com/office/drawing/2014/main" id="{5EB226A9-D9EE-4576-B6BE-BA2E94C1613A}"/>
              </a:ext>
              <a:ext uri="{C183D7F6-B498-43B3-948B-1728B52AA6E4}">
                <adec:decorative xmlns:adec="http://schemas.microsoft.com/office/drawing/2017/decorative" val="1"/>
              </a:ext>
            </a:extLst>
          </p:cNvPr>
          <p:cNvGrpSpPr/>
          <p:nvPr/>
        </p:nvGrpSpPr>
        <p:grpSpPr>
          <a:xfrm>
            <a:off x="8858249" y="0"/>
            <a:ext cx="3968486" cy="6904758"/>
            <a:chOff x="8936181" y="0"/>
            <a:chExt cx="3890553" cy="6904758"/>
          </a:xfrm>
        </p:grpSpPr>
        <p:grpSp>
          <p:nvGrpSpPr>
            <p:cNvPr id="10" name="Group 9">
              <a:extLst>
                <a:ext uri="{FF2B5EF4-FFF2-40B4-BE49-F238E27FC236}">
                  <a16:creationId xmlns:a16="http://schemas.microsoft.com/office/drawing/2014/main" id="{D4EF09CF-3362-453A-9463-F6669A9D3E01}"/>
                </a:ext>
              </a:extLst>
            </p:cNvPr>
            <p:cNvGrpSpPr/>
            <p:nvPr/>
          </p:nvGrpSpPr>
          <p:grpSpPr>
            <a:xfrm>
              <a:off x="9055676" y="0"/>
              <a:ext cx="3136324" cy="6858000"/>
              <a:chOff x="9055676" y="0"/>
              <a:chExt cx="3136324" cy="6858000"/>
            </a:xfrm>
          </p:grpSpPr>
          <p:sp>
            <p:nvSpPr>
              <p:cNvPr id="4" name="Rectangle 3">
                <a:extLst>
                  <a:ext uri="{FF2B5EF4-FFF2-40B4-BE49-F238E27FC236}">
                    <a16:creationId xmlns:a16="http://schemas.microsoft.com/office/drawing/2014/main" id="{403AE892-EBD6-40F1-851B-FEADBD59429F}"/>
                  </a:ext>
                </a:extLst>
              </p:cNvPr>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4318653-1A38-442C-BA0F-F2C51149BCFF}"/>
                  </a:ext>
                </a:extLst>
              </p:cNvPr>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5D63D1-E9CE-42BF-BD4D-374FD0293155}"/>
                  </a:ext>
                </a:extLst>
              </p:cNvPr>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4EE865-9F0D-4531-A737-E13A557C0277}"/>
                  </a:ext>
                </a:extLst>
              </p:cNvPr>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A1183CB-C5B0-498A-A49C-4180134C74B0}"/>
                  </a:ext>
                </a:extLst>
              </p:cNvPr>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Graphic 10" descr="Microscope">
              <a:extLst>
                <a:ext uri="{FF2B5EF4-FFF2-40B4-BE49-F238E27FC236}">
                  <a16:creationId xmlns:a16="http://schemas.microsoft.com/office/drawing/2014/main" id="{A9B090FE-5998-4BAC-AB8D-6F40D44C81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8936181" y="3014205"/>
              <a:ext cx="3890553" cy="3890553"/>
            </a:xfrm>
            <a:prstGeom prst="rect">
              <a:avLst/>
            </a:prstGeom>
          </p:spPr>
        </p:pic>
      </p:grpSp>
      <p:pic>
        <p:nvPicPr>
          <p:cNvPr id="15" name="Picture 14">
            <a:extLst>
              <a:ext uri="{FF2B5EF4-FFF2-40B4-BE49-F238E27FC236}">
                <a16:creationId xmlns:a16="http://schemas.microsoft.com/office/drawing/2014/main" id="{AFD10325-3B2B-2569-1824-EA8F30BE0725}"/>
              </a:ext>
            </a:extLst>
          </p:cNvPr>
          <p:cNvPicPr>
            <a:picLocks noChangeAspect="1"/>
          </p:cNvPicPr>
          <p:nvPr/>
        </p:nvPicPr>
        <p:blipFill>
          <a:blip r:embed="rId4"/>
          <a:stretch>
            <a:fillRect/>
          </a:stretch>
        </p:blipFill>
        <p:spPr>
          <a:xfrm>
            <a:off x="8930357" y="0"/>
            <a:ext cx="3261643" cy="2408129"/>
          </a:xfrm>
          <a:prstGeom prst="rect">
            <a:avLst/>
          </a:prstGeom>
        </p:spPr>
      </p:pic>
    </p:spTree>
    <p:extLst>
      <p:ext uri="{BB962C8B-B14F-4D97-AF65-F5344CB8AC3E}">
        <p14:creationId xmlns:p14="http://schemas.microsoft.com/office/powerpoint/2010/main" val="3937033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6FC9F-974E-9CA1-CA44-3F58AFFD91C2}"/>
              </a:ext>
            </a:extLst>
          </p:cNvPr>
          <p:cNvSpPr>
            <a:spLocks noGrp="1"/>
          </p:cNvSpPr>
          <p:nvPr>
            <p:ph type="title"/>
          </p:nvPr>
        </p:nvSpPr>
        <p:spPr>
          <a:xfrm>
            <a:off x="838200" y="365125"/>
            <a:ext cx="3285861" cy="1204031"/>
          </a:xfrm>
        </p:spPr>
        <p:txBody>
          <a:bodyPr>
            <a:normAutofit/>
          </a:bodyPr>
          <a:lstStyle/>
          <a:p>
            <a:r>
              <a:rPr lang="en-US" dirty="0">
                <a:latin typeface="3ds SemiBold" panose="02000503020000020004" pitchFamily="2" charset="0"/>
              </a:rPr>
              <a:t>Conclusion</a:t>
            </a:r>
            <a:r>
              <a:rPr lang="en-US" dirty="0"/>
              <a:t>:</a:t>
            </a:r>
            <a:endParaRPr lang="en-IN" dirty="0"/>
          </a:p>
        </p:txBody>
      </p:sp>
      <p:pic>
        <p:nvPicPr>
          <p:cNvPr id="5" name="Content Placeholder 4">
            <a:extLst>
              <a:ext uri="{FF2B5EF4-FFF2-40B4-BE49-F238E27FC236}">
                <a16:creationId xmlns:a16="http://schemas.microsoft.com/office/drawing/2014/main" id="{22B0BDFB-EBD1-FF3F-1FB6-E90BCD760286}"/>
              </a:ext>
            </a:extLst>
          </p:cNvPr>
          <p:cNvPicPr>
            <a:picLocks noGrp="1" noChangeAspect="1"/>
          </p:cNvPicPr>
          <p:nvPr>
            <p:ph idx="1"/>
          </p:nvPr>
        </p:nvPicPr>
        <p:blipFill>
          <a:blip r:embed="rId2"/>
          <a:stretch>
            <a:fillRect/>
          </a:stretch>
        </p:blipFill>
        <p:spPr>
          <a:xfrm>
            <a:off x="4124061" y="528824"/>
            <a:ext cx="6069806" cy="5800352"/>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C01E4FE7-E5B2-89A0-6C0E-3373FCAADB91}"/>
              </a:ext>
            </a:extLst>
          </p:cNvPr>
          <p:cNvSpPr txBox="1"/>
          <p:nvPr/>
        </p:nvSpPr>
        <p:spPr>
          <a:xfrm>
            <a:off x="838200" y="1478844"/>
            <a:ext cx="3112911" cy="4154984"/>
          </a:xfrm>
          <a:prstGeom prst="rect">
            <a:avLst/>
          </a:prstGeom>
          <a:noFill/>
        </p:spPr>
        <p:txBody>
          <a:bodyPr wrap="square" rtlCol="0">
            <a:spAutoFit/>
          </a:bodyPr>
          <a:lstStyle/>
          <a:p>
            <a:r>
              <a:rPr lang="en-US" sz="2400" dirty="0">
                <a:latin typeface="3ds SemiBold" panose="02000503020000020004" pitchFamily="2" charset="0"/>
              </a:rPr>
              <a:t>Following chart organizes the techniques utilized overall it mostly depends upon various testing parameters and then finally image processing to get the result.</a:t>
            </a:r>
          </a:p>
          <a:p>
            <a:endParaRPr lang="en-IN" sz="2400" dirty="0">
              <a:latin typeface="3ds SemiBold" panose="02000503020000020004" pitchFamily="2" charset="0"/>
            </a:endParaRPr>
          </a:p>
        </p:txBody>
      </p:sp>
    </p:spTree>
    <p:extLst>
      <p:ext uri="{BB962C8B-B14F-4D97-AF65-F5344CB8AC3E}">
        <p14:creationId xmlns:p14="http://schemas.microsoft.com/office/powerpoint/2010/main" val="3805212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5F415-7490-4054-85B4-10F7AE6D3385}"/>
              </a:ext>
            </a:extLst>
          </p:cNvPr>
          <p:cNvSpPr>
            <a:spLocks noGrp="1"/>
          </p:cNvSpPr>
          <p:nvPr>
            <p:ph type="ctrTitle"/>
          </p:nvPr>
        </p:nvSpPr>
        <p:spPr>
          <a:xfrm>
            <a:off x="1524000" y="852207"/>
            <a:ext cx="9144000" cy="2387600"/>
          </a:xfrm>
        </p:spPr>
        <p:txBody>
          <a:bodyPr>
            <a:normAutofit/>
          </a:bodyPr>
          <a:lstStyle/>
          <a:p>
            <a:r>
              <a:rPr lang="en-US" sz="8000" dirty="0">
                <a:solidFill>
                  <a:schemeClr val="bg1"/>
                </a:solidFill>
                <a:latin typeface="Rockwell" panose="02060603020205020403" pitchFamily="18" charset="0"/>
              </a:rPr>
              <a:t>Remember…</a:t>
            </a:r>
            <a:br>
              <a:rPr lang="en-US" sz="8000" dirty="0">
                <a:solidFill>
                  <a:schemeClr val="bg1"/>
                </a:solidFill>
                <a:latin typeface="Rockwell" panose="02060603020205020403" pitchFamily="18" charset="0"/>
              </a:rPr>
            </a:br>
            <a:r>
              <a:rPr lang="en-US" sz="8000" dirty="0">
                <a:solidFill>
                  <a:schemeClr val="bg1"/>
                </a:solidFill>
                <a:latin typeface="Rockwell" panose="02060603020205020403" pitchFamily="18" charset="0"/>
              </a:rPr>
              <a:t>Safety First!</a:t>
            </a:r>
          </a:p>
        </p:txBody>
      </p:sp>
      <p:cxnSp>
        <p:nvCxnSpPr>
          <p:cNvPr id="5" name="Straight Connector 4">
            <a:extLst>
              <a:ext uri="{FF2B5EF4-FFF2-40B4-BE49-F238E27FC236}">
                <a16:creationId xmlns:a16="http://schemas.microsoft.com/office/drawing/2014/main" id="{AA65E432-C1E6-4C36-BF8E-2DA25E65DC32}"/>
              </a:ext>
              <a:ext uri="{C183D7F6-B498-43B3-948B-1728B52AA6E4}">
                <adec:decorative xmlns:adec="http://schemas.microsoft.com/office/drawing/2017/decorative" val="1"/>
              </a:ext>
            </a:extLst>
          </p:cNvPr>
          <p:cNvCxnSpPr/>
          <p:nvPr/>
        </p:nvCxnSpPr>
        <p:spPr>
          <a:xfrm>
            <a:off x="3579677" y="3278339"/>
            <a:ext cx="49149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D05F6415-1E7C-453D-B6B7-DBF76BDA691B}"/>
              </a:ext>
            </a:extLst>
          </p:cNvPr>
          <p:cNvSpPr>
            <a:spLocks noGrp="1"/>
          </p:cNvSpPr>
          <p:nvPr>
            <p:ph type="subTitle" idx="1"/>
          </p:nvPr>
        </p:nvSpPr>
        <p:spPr>
          <a:xfrm>
            <a:off x="1524000" y="3331882"/>
            <a:ext cx="9144000" cy="1655762"/>
          </a:xfrm>
        </p:spPr>
        <p:txBody>
          <a:bodyPr>
            <a:normAutofit/>
          </a:bodyPr>
          <a:lstStyle/>
          <a:p>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(Enter your own creative tag line above)</a:t>
            </a:r>
          </a:p>
        </p:txBody>
      </p:sp>
      <p:pic>
        <p:nvPicPr>
          <p:cNvPr id="15" name="Graphic 14">
            <a:extLst>
              <a:ext uri="{FF2B5EF4-FFF2-40B4-BE49-F238E27FC236}">
                <a16:creationId xmlns:a16="http://schemas.microsoft.com/office/drawing/2014/main" id="{2A123BD8-A09C-49C0-98E8-54B55610A92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631394">
            <a:off x="-296730" y="-68926"/>
            <a:ext cx="3194131" cy="3194131"/>
          </a:xfrm>
          <a:prstGeom prst="rect">
            <a:avLst/>
          </a:prstGeom>
        </p:spPr>
      </p:pic>
      <p:pic>
        <p:nvPicPr>
          <p:cNvPr id="11" name="Graphic 10">
            <a:extLst>
              <a:ext uri="{FF2B5EF4-FFF2-40B4-BE49-F238E27FC236}">
                <a16:creationId xmlns:a16="http://schemas.microsoft.com/office/drawing/2014/main" id="{3CB00449-E308-4DF3-9CFD-9A7D30B672D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38607" flipH="1">
            <a:off x="1980" y="1874095"/>
            <a:ext cx="2684499" cy="2684499"/>
          </a:xfrm>
          <a:prstGeom prst="rect">
            <a:avLst/>
          </a:prstGeom>
        </p:spPr>
      </p:pic>
      <p:pic>
        <p:nvPicPr>
          <p:cNvPr id="13" name="Graphic 12">
            <a:extLst>
              <a:ext uri="{FF2B5EF4-FFF2-40B4-BE49-F238E27FC236}">
                <a16:creationId xmlns:a16="http://schemas.microsoft.com/office/drawing/2014/main" id="{6A56DF0C-1331-406E-AEE6-06E0E59FB9A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078969">
            <a:off x="9037271" y="4330915"/>
            <a:ext cx="2453456" cy="2453456"/>
          </a:xfrm>
          <a:prstGeom prst="rect">
            <a:avLst/>
          </a:prstGeom>
        </p:spPr>
      </p:pic>
      <p:pic>
        <p:nvPicPr>
          <p:cNvPr id="7" name="Graphic 6">
            <a:extLst>
              <a:ext uri="{FF2B5EF4-FFF2-40B4-BE49-F238E27FC236}">
                <a16:creationId xmlns:a16="http://schemas.microsoft.com/office/drawing/2014/main" id="{88D22565-F42F-439B-A6A4-CF161165E6B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213697">
            <a:off x="206853" y="3566081"/>
            <a:ext cx="3245427" cy="3245427"/>
          </a:xfrm>
          <a:prstGeom prst="rect">
            <a:avLst/>
          </a:prstGeom>
        </p:spPr>
      </p:pic>
      <p:pic>
        <p:nvPicPr>
          <p:cNvPr id="9" name="Graphic 8">
            <a:extLst>
              <a:ext uri="{FF2B5EF4-FFF2-40B4-BE49-F238E27FC236}">
                <a16:creationId xmlns:a16="http://schemas.microsoft.com/office/drawing/2014/main" id="{B46E3E84-D1E6-4422-AA93-3EE98A821B98}"/>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451125">
            <a:off x="8948776" y="1140378"/>
            <a:ext cx="3005286" cy="3005286"/>
          </a:xfrm>
          <a:prstGeom prst="rect">
            <a:avLst/>
          </a:prstGeom>
        </p:spPr>
      </p:pic>
      <p:pic>
        <p:nvPicPr>
          <p:cNvPr id="19" name="Graphic 18">
            <a:extLst>
              <a:ext uri="{FF2B5EF4-FFF2-40B4-BE49-F238E27FC236}">
                <a16:creationId xmlns:a16="http://schemas.microsoft.com/office/drawing/2014/main" id="{39130E3C-1E93-4315-AE76-13C55147DCF2}"/>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8889495">
            <a:off x="3114755" y="5154863"/>
            <a:ext cx="1574403" cy="1574403"/>
          </a:xfrm>
          <a:prstGeom prst="rect">
            <a:avLst/>
          </a:prstGeom>
        </p:spPr>
      </p:pic>
      <p:pic>
        <p:nvPicPr>
          <p:cNvPr id="21" name="Graphic 20">
            <a:extLst>
              <a:ext uri="{FF2B5EF4-FFF2-40B4-BE49-F238E27FC236}">
                <a16:creationId xmlns:a16="http://schemas.microsoft.com/office/drawing/2014/main" id="{FFEC1660-205F-490E-800A-0D57D250BAE4}"/>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20520790">
            <a:off x="5645491" y="5098005"/>
            <a:ext cx="1488402" cy="1488402"/>
          </a:xfrm>
          <a:prstGeom prst="rect">
            <a:avLst/>
          </a:prstGeom>
        </p:spPr>
      </p:pic>
      <p:pic>
        <p:nvPicPr>
          <p:cNvPr id="6" name="Picture 5">
            <a:extLst>
              <a:ext uri="{FF2B5EF4-FFF2-40B4-BE49-F238E27FC236}">
                <a16:creationId xmlns:a16="http://schemas.microsoft.com/office/drawing/2014/main" id="{FE9764FA-ED61-6F29-0C53-752B18545DA2}"/>
              </a:ext>
            </a:extLst>
          </p:cNvPr>
          <p:cNvPicPr>
            <a:picLocks noChangeAspect="1"/>
          </p:cNvPicPr>
          <p:nvPr/>
        </p:nvPicPr>
        <p:blipFill>
          <a:blip r:embed="rId16"/>
          <a:stretch>
            <a:fillRect/>
          </a:stretch>
        </p:blipFill>
        <p:spPr>
          <a:xfrm>
            <a:off x="2748783" y="0"/>
            <a:ext cx="6569539" cy="4921624"/>
          </a:xfrm>
          <a:prstGeom prst="rect">
            <a:avLst/>
          </a:prstGeom>
        </p:spPr>
      </p:pic>
    </p:spTree>
    <p:extLst>
      <p:ext uri="{BB962C8B-B14F-4D97-AF65-F5344CB8AC3E}">
        <p14:creationId xmlns:p14="http://schemas.microsoft.com/office/powerpoint/2010/main" val="3889313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4D010-EAB3-C9C9-24A8-E0971D39EE8B}"/>
              </a:ext>
            </a:extLst>
          </p:cNvPr>
          <p:cNvSpPr>
            <a:spLocks noGrp="1"/>
          </p:cNvSpPr>
          <p:nvPr>
            <p:ph type="title"/>
          </p:nvPr>
        </p:nvSpPr>
        <p:spPr/>
        <p:txBody>
          <a:bodyPr>
            <a:normAutofit/>
          </a:bodyPr>
          <a:lstStyle/>
          <a:p>
            <a:r>
              <a:rPr lang="en-US" sz="3600" dirty="0">
                <a:solidFill>
                  <a:schemeClr val="accent1">
                    <a:lumMod val="75000"/>
                  </a:schemeClr>
                </a:solidFill>
                <a:latin typeface="3ds SemiBold" panose="02000503020000020004" pitchFamily="2" charset="0"/>
              </a:rPr>
              <a:t>Why we need them?</a:t>
            </a:r>
            <a:endParaRPr lang="en-IN" sz="3600" dirty="0">
              <a:solidFill>
                <a:schemeClr val="accent1">
                  <a:lumMod val="75000"/>
                </a:schemeClr>
              </a:solidFill>
              <a:latin typeface="3ds SemiBold" panose="02000503020000020004" pitchFamily="2" charset="0"/>
            </a:endParaRPr>
          </a:p>
        </p:txBody>
      </p:sp>
      <p:sp>
        <p:nvSpPr>
          <p:cNvPr id="3" name="Content Placeholder 2">
            <a:extLst>
              <a:ext uri="{FF2B5EF4-FFF2-40B4-BE49-F238E27FC236}">
                <a16:creationId xmlns:a16="http://schemas.microsoft.com/office/drawing/2014/main" id="{0B3D1F1B-8975-E3B3-8ADE-F57265663DCB}"/>
              </a:ext>
            </a:extLst>
          </p:cNvPr>
          <p:cNvSpPr>
            <a:spLocks noGrp="1"/>
          </p:cNvSpPr>
          <p:nvPr>
            <p:ph idx="1"/>
          </p:nvPr>
        </p:nvSpPr>
        <p:spPr>
          <a:xfrm>
            <a:off x="838200" y="1825625"/>
            <a:ext cx="7714129" cy="4351338"/>
          </a:xfrm>
        </p:spPr>
        <p:txBody>
          <a:bodyPr>
            <a:normAutofit/>
          </a:bodyPr>
          <a:lstStyle/>
          <a:p>
            <a:pPr>
              <a:buFont typeface="Wingdings" panose="05000000000000000000" pitchFamily="2" charset="2"/>
              <a:buChar char="ü"/>
            </a:pPr>
            <a:r>
              <a:rPr lang="en-US" sz="2400" dirty="0">
                <a:latin typeface="3ds SemiBold" panose="02000503020000020004" pitchFamily="2" charset="0"/>
              </a:rPr>
              <a:t>As technology and the world of AI and ML advance, we must integrate these into our most basic healthcare facilities. Given our GDP's percentage in the healthcare sector, it is critical to develop affordable and accurate smartphone-based devices to save lives and improve people's overall standard of living.</a:t>
            </a:r>
          </a:p>
          <a:p>
            <a:pPr>
              <a:buFont typeface="Wingdings" panose="05000000000000000000" pitchFamily="2" charset="2"/>
              <a:buChar char="ü"/>
            </a:pPr>
            <a:r>
              <a:rPr lang="en-US" sz="2400" dirty="0">
                <a:latin typeface="3ds SemiBold" panose="02000503020000020004" pitchFamily="2" charset="0"/>
              </a:rPr>
              <a:t>The majority of the population does not have access to the internet or a phone, so as we move forward, we must focus on making it available to the bulk of the population.</a:t>
            </a:r>
          </a:p>
          <a:p>
            <a:pPr>
              <a:buFont typeface="Wingdings" panose="05000000000000000000" pitchFamily="2" charset="2"/>
              <a:buChar char="ü"/>
            </a:pPr>
            <a:r>
              <a:rPr lang="en-US" sz="2400" dirty="0">
                <a:latin typeface="3ds SemiBold" panose="02000503020000020004" pitchFamily="2" charset="0"/>
              </a:rPr>
              <a:t>The journey will be tough but we are ready to go.</a:t>
            </a:r>
            <a:endParaRPr lang="en-IN" sz="2400" dirty="0">
              <a:latin typeface="3ds SemiBold" panose="02000503020000020004" pitchFamily="2" charset="0"/>
            </a:endParaRPr>
          </a:p>
        </p:txBody>
      </p:sp>
      <p:pic>
        <p:nvPicPr>
          <p:cNvPr id="11" name="Picture 10">
            <a:extLst>
              <a:ext uri="{FF2B5EF4-FFF2-40B4-BE49-F238E27FC236}">
                <a16:creationId xmlns:a16="http://schemas.microsoft.com/office/drawing/2014/main" id="{0C5C9A89-B23A-0BD1-32F9-9EE782E59B03}"/>
              </a:ext>
            </a:extLst>
          </p:cNvPr>
          <p:cNvPicPr>
            <a:picLocks noChangeAspect="1"/>
          </p:cNvPicPr>
          <p:nvPr/>
        </p:nvPicPr>
        <p:blipFill>
          <a:blip r:embed="rId2"/>
          <a:stretch>
            <a:fillRect/>
          </a:stretch>
        </p:blipFill>
        <p:spPr>
          <a:xfrm>
            <a:off x="5723892" y="133838"/>
            <a:ext cx="1676545" cy="1691787"/>
          </a:xfrm>
          <a:prstGeom prst="rect">
            <a:avLst/>
          </a:prstGeom>
        </p:spPr>
      </p:pic>
      <p:pic>
        <p:nvPicPr>
          <p:cNvPr id="13" name="Picture 12">
            <a:extLst>
              <a:ext uri="{FF2B5EF4-FFF2-40B4-BE49-F238E27FC236}">
                <a16:creationId xmlns:a16="http://schemas.microsoft.com/office/drawing/2014/main" id="{1EB74048-B241-AB1E-DEFC-D3B27C880F78}"/>
              </a:ext>
            </a:extLst>
          </p:cNvPr>
          <p:cNvPicPr>
            <a:picLocks noChangeAspect="1"/>
          </p:cNvPicPr>
          <p:nvPr/>
        </p:nvPicPr>
        <p:blipFill>
          <a:blip r:embed="rId3"/>
          <a:stretch>
            <a:fillRect/>
          </a:stretch>
        </p:blipFill>
        <p:spPr>
          <a:xfrm>
            <a:off x="8650835" y="3241965"/>
            <a:ext cx="2438611" cy="2758679"/>
          </a:xfrm>
          <a:prstGeom prst="rect">
            <a:avLst/>
          </a:prstGeom>
        </p:spPr>
      </p:pic>
    </p:spTree>
    <p:extLst>
      <p:ext uri="{BB962C8B-B14F-4D97-AF65-F5344CB8AC3E}">
        <p14:creationId xmlns:p14="http://schemas.microsoft.com/office/powerpoint/2010/main" val="2846714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ADBF884-439B-410A-356D-4CFDE88FAAD5}"/>
              </a:ext>
            </a:extLst>
          </p:cNvPr>
          <p:cNvSpPr/>
          <p:nvPr/>
        </p:nvSpPr>
        <p:spPr>
          <a:xfrm>
            <a:off x="564234" y="767060"/>
            <a:ext cx="10663497" cy="923330"/>
          </a:xfrm>
          <a:prstGeom prst="rect">
            <a:avLst/>
          </a:prstGeom>
          <a:solidFill>
            <a:srgbClr val="FFFFFF"/>
          </a:solidFill>
        </p:spPr>
        <p:txBody>
          <a:bodyPr wrap="none" lIns="91440" tIns="45720" rIns="91440" bIns="45720">
            <a:spAutoFit/>
          </a:bodyPr>
          <a:lstStyle/>
          <a:p>
            <a:pPr algn="ctr"/>
            <a:r>
              <a:rPr lang="en-US" sz="5400" b="1" cap="none" spc="0" dirty="0">
                <a:ln w="6600">
                  <a:solidFill>
                    <a:schemeClr val="accent2"/>
                  </a:solidFill>
                  <a:prstDash val="solid"/>
                </a:ln>
                <a:noFill/>
                <a:effectLst>
                  <a:outerShdw dist="38100" dir="2700000" algn="tl" rotWithShape="0">
                    <a:schemeClr val="accent2"/>
                  </a:outerShdw>
                </a:effectLst>
                <a:latin typeface="3ds SemiBold" panose="02000503020000020004" pitchFamily="2" charset="0"/>
              </a:rPr>
              <a:t>Let’s go and look at current work</a:t>
            </a:r>
          </a:p>
        </p:txBody>
      </p:sp>
    </p:spTree>
    <p:extLst>
      <p:ext uri="{BB962C8B-B14F-4D97-AF65-F5344CB8AC3E}">
        <p14:creationId xmlns:p14="http://schemas.microsoft.com/office/powerpoint/2010/main" val="2411003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42257-3980-4551-868A-26DC3CB821EE}"/>
              </a:ext>
            </a:extLst>
          </p:cNvPr>
          <p:cNvSpPr>
            <a:spLocks noGrp="1"/>
          </p:cNvSpPr>
          <p:nvPr>
            <p:ph type="title"/>
          </p:nvPr>
        </p:nvSpPr>
        <p:spPr>
          <a:xfrm>
            <a:off x="521284" y="365125"/>
            <a:ext cx="8378529" cy="1027257"/>
          </a:xfrm>
        </p:spPr>
        <p:txBody>
          <a:bodyPr>
            <a:noAutofit/>
          </a:bodyPr>
          <a:lstStyle/>
          <a:p>
            <a:pPr algn="ctr"/>
            <a:r>
              <a:rPr lang="en-IN" sz="3600" dirty="0" err="1">
                <a:solidFill>
                  <a:schemeClr val="accent1">
                    <a:lumMod val="75000"/>
                  </a:schemeClr>
                </a:solidFill>
                <a:latin typeface="Georgia" panose="02040502050405020303" pitchFamily="18" charset="0"/>
              </a:rPr>
              <a:t>Scanadu</a:t>
            </a:r>
            <a:r>
              <a:rPr lang="en-IN" sz="3600" dirty="0">
                <a:solidFill>
                  <a:schemeClr val="accent1">
                    <a:lumMod val="75000"/>
                  </a:schemeClr>
                </a:solidFill>
                <a:latin typeface="Georgia" panose="02040502050405020303" pitchFamily="18" charset="0"/>
              </a:rPr>
              <a:t>, Inc.-</a:t>
            </a:r>
            <a:r>
              <a:rPr lang="en-US" sz="3600" dirty="0" err="1">
                <a:solidFill>
                  <a:schemeClr val="accent1">
                    <a:lumMod val="75000"/>
                  </a:schemeClr>
                </a:solidFill>
                <a:latin typeface="Georgia" panose="02040502050405020303" pitchFamily="18" charset="0"/>
              </a:rPr>
              <a:t>inui</a:t>
            </a:r>
            <a:r>
              <a:rPr lang="en-US" sz="3600" dirty="0">
                <a:solidFill>
                  <a:schemeClr val="accent1">
                    <a:lumMod val="75000"/>
                  </a:schemeClr>
                </a:solidFill>
                <a:latin typeface="Georgia" panose="02040502050405020303" pitchFamily="18" charset="0"/>
              </a:rPr>
              <a:t> In-Home Urine Analysis Test System</a:t>
            </a:r>
          </a:p>
        </p:txBody>
      </p:sp>
      <p:grpSp>
        <p:nvGrpSpPr>
          <p:cNvPr id="9" name="Group 8">
            <a:extLst>
              <a:ext uri="{FF2B5EF4-FFF2-40B4-BE49-F238E27FC236}">
                <a16:creationId xmlns:a16="http://schemas.microsoft.com/office/drawing/2014/main" id="{AEA098C1-E19E-4D03-9A35-14569BC7C142}"/>
              </a:ext>
              <a:ext uri="{C183D7F6-B498-43B3-948B-1728B52AA6E4}">
                <adec:decorative xmlns:adec="http://schemas.microsoft.com/office/drawing/2017/decorative" val="1"/>
              </a:ext>
            </a:extLst>
          </p:cNvPr>
          <p:cNvGrpSpPr/>
          <p:nvPr/>
        </p:nvGrpSpPr>
        <p:grpSpPr>
          <a:xfrm>
            <a:off x="8629797" y="0"/>
            <a:ext cx="4154338" cy="6858000"/>
            <a:chOff x="8899813" y="0"/>
            <a:chExt cx="3884322" cy="6858000"/>
          </a:xfrm>
        </p:grpSpPr>
        <p:grpSp>
          <p:nvGrpSpPr>
            <p:cNvPr id="10" name="Group 9">
              <a:extLst>
                <a:ext uri="{FF2B5EF4-FFF2-40B4-BE49-F238E27FC236}">
                  <a16:creationId xmlns:a16="http://schemas.microsoft.com/office/drawing/2014/main" id="{D4EF09CF-3362-453A-9463-F6669A9D3E01}"/>
                </a:ext>
              </a:extLst>
            </p:cNvPr>
            <p:cNvGrpSpPr/>
            <p:nvPr/>
          </p:nvGrpSpPr>
          <p:grpSpPr>
            <a:xfrm>
              <a:off x="9055676" y="0"/>
              <a:ext cx="3136324" cy="6858000"/>
              <a:chOff x="9055676" y="0"/>
              <a:chExt cx="3136324" cy="6858000"/>
            </a:xfrm>
          </p:grpSpPr>
          <p:sp>
            <p:nvSpPr>
              <p:cNvPr id="4" name="Rectangle 3">
                <a:extLst>
                  <a:ext uri="{FF2B5EF4-FFF2-40B4-BE49-F238E27FC236}">
                    <a16:creationId xmlns:a16="http://schemas.microsoft.com/office/drawing/2014/main" id="{403AE892-EBD6-40F1-851B-FEADBD59429F}"/>
                  </a:ext>
                </a:extLst>
              </p:cNvPr>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4318653-1A38-442C-BA0F-F2C51149BCFF}"/>
                  </a:ext>
                </a:extLst>
              </p:cNvPr>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5D63D1-E9CE-42BF-BD4D-374FD0293155}"/>
                  </a:ext>
                </a:extLst>
              </p:cNvPr>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4EE865-9F0D-4531-A737-E13A557C0277}"/>
                  </a:ext>
                </a:extLst>
              </p:cNvPr>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A1183CB-C5B0-498A-A49C-4180134C74B0}"/>
                  </a:ext>
                </a:extLst>
              </p:cNvPr>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Graphic 12" descr="Beaker">
              <a:extLst>
                <a:ext uri="{FF2B5EF4-FFF2-40B4-BE49-F238E27FC236}">
                  <a16:creationId xmlns:a16="http://schemas.microsoft.com/office/drawing/2014/main" id="{BF2CC76A-FBA9-49E0-9F1C-2C5299495F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99813" y="2973678"/>
              <a:ext cx="3884322" cy="3884322"/>
            </a:xfrm>
            <a:prstGeom prst="rect">
              <a:avLst/>
            </a:prstGeom>
          </p:spPr>
        </p:pic>
      </p:grpSp>
      <p:sp>
        <p:nvSpPr>
          <p:cNvPr id="12" name="TextBox 11">
            <a:extLst>
              <a:ext uri="{FF2B5EF4-FFF2-40B4-BE49-F238E27FC236}">
                <a16:creationId xmlns:a16="http://schemas.microsoft.com/office/drawing/2014/main" id="{6677746D-6F9D-C5D3-96E0-760043E398C5}"/>
              </a:ext>
            </a:extLst>
          </p:cNvPr>
          <p:cNvSpPr txBox="1"/>
          <p:nvPr/>
        </p:nvSpPr>
        <p:spPr>
          <a:xfrm>
            <a:off x="521283" y="1780674"/>
            <a:ext cx="8108514" cy="37856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marL="342900" indent="-342900">
              <a:buFont typeface="Wingdings" panose="05000000000000000000" pitchFamily="2" charset="2"/>
              <a:buChar char="v"/>
            </a:pPr>
            <a:r>
              <a:rPr lang="en-US" sz="2400" dirty="0">
                <a:latin typeface="Georgia" panose="02040502050405020303" pitchFamily="18" charset="0"/>
              </a:rPr>
              <a:t>Measurand: Glucose, protein, leukocyte, nitrite and ketones in urine</a:t>
            </a:r>
          </a:p>
          <a:p>
            <a:pPr marL="342900" indent="-342900">
              <a:buFont typeface="Wingdings" panose="05000000000000000000" pitchFamily="2" charset="2"/>
              <a:buChar char="v"/>
            </a:pPr>
            <a:r>
              <a:rPr lang="en-IN" sz="2400" dirty="0">
                <a:latin typeface="Georgia" panose="02040502050405020303" pitchFamily="18" charset="0"/>
              </a:rPr>
              <a:t>Qualitative and semi-quantitative urinalysis</a:t>
            </a:r>
            <a:endParaRPr lang="en-US" sz="2400" dirty="0">
              <a:latin typeface="Georgia" panose="02040502050405020303" pitchFamily="18" charset="0"/>
            </a:endParaRPr>
          </a:p>
          <a:p>
            <a:pPr marL="342900" indent="-342900">
              <a:buFont typeface="Wingdings" panose="05000000000000000000" pitchFamily="2" charset="2"/>
              <a:buChar char="v"/>
            </a:pPr>
            <a:r>
              <a:rPr lang="en-US" sz="2400" dirty="0">
                <a:latin typeface="Georgia" panose="02040502050405020303" pitchFamily="18" charset="0"/>
              </a:rPr>
              <a:t>The test results provide information regarding the status of urinary tract infections (UTI), proteinuria, glucosuria, and ketonuria. These results can be used as an aid for monitoring kidney functions, metabolic disorders (e.g. diabetes mellitus), and can be used in the screening for urinary tract infections (UTI). </a:t>
            </a:r>
          </a:p>
          <a:p>
            <a:pPr marL="342900" indent="-342900">
              <a:buFont typeface="Wingdings" panose="05000000000000000000" pitchFamily="2" charset="2"/>
              <a:buChar char="v"/>
            </a:pPr>
            <a:r>
              <a:rPr lang="en-US" sz="2400" dirty="0">
                <a:latin typeface="Georgia" panose="02040502050405020303" pitchFamily="18" charset="0"/>
              </a:rPr>
              <a:t>Cost&lt;$150</a:t>
            </a:r>
            <a:endParaRPr lang="en-IN" sz="2400" dirty="0">
              <a:latin typeface="Georgia" panose="02040502050405020303" pitchFamily="18" charset="0"/>
            </a:endParaRPr>
          </a:p>
        </p:txBody>
      </p:sp>
      <p:pic>
        <p:nvPicPr>
          <p:cNvPr id="15" name="Picture 14">
            <a:extLst>
              <a:ext uri="{FF2B5EF4-FFF2-40B4-BE49-F238E27FC236}">
                <a16:creationId xmlns:a16="http://schemas.microsoft.com/office/drawing/2014/main" id="{9BB2DB96-61FA-DCCF-B0B2-E8EEA98592FA}"/>
              </a:ext>
            </a:extLst>
          </p:cNvPr>
          <p:cNvPicPr>
            <a:picLocks noChangeAspect="1"/>
          </p:cNvPicPr>
          <p:nvPr/>
        </p:nvPicPr>
        <p:blipFill>
          <a:blip r:embed="rId5"/>
          <a:stretch>
            <a:fillRect/>
          </a:stretch>
        </p:blipFill>
        <p:spPr>
          <a:xfrm>
            <a:off x="8785565" y="0"/>
            <a:ext cx="3406435" cy="2735817"/>
          </a:xfrm>
          <a:prstGeom prst="rect">
            <a:avLst/>
          </a:prstGeom>
        </p:spPr>
      </p:pic>
    </p:spTree>
    <p:extLst>
      <p:ext uri="{BB962C8B-B14F-4D97-AF65-F5344CB8AC3E}">
        <p14:creationId xmlns:p14="http://schemas.microsoft.com/office/powerpoint/2010/main" val="2797506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42257-3980-4551-868A-26DC3CB821EE}"/>
              </a:ext>
            </a:extLst>
          </p:cNvPr>
          <p:cNvSpPr>
            <a:spLocks noGrp="1"/>
          </p:cNvSpPr>
          <p:nvPr>
            <p:ph type="title"/>
          </p:nvPr>
        </p:nvSpPr>
        <p:spPr>
          <a:xfrm>
            <a:off x="521284" y="448235"/>
            <a:ext cx="8378530" cy="944146"/>
          </a:xfrm>
        </p:spPr>
        <p:txBody>
          <a:bodyPr>
            <a:noAutofit/>
          </a:bodyPr>
          <a:lstStyle/>
          <a:p>
            <a:pPr algn="ctr"/>
            <a:r>
              <a:rPr lang="en-IN" sz="3600" i="0" dirty="0">
                <a:solidFill>
                  <a:schemeClr val="accent1">
                    <a:lumMod val="75000"/>
                  </a:schemeClr>
                </a:solidFill>
                <a:effectLst/>
                <a:latin typeface="Georgia" panose="02040502050405020303" pitchFamily="18" charset="0"/>
              </a:rPr>
              <a:t>Healthy.io-</a:t>
            </a:r>
            <a:r>
              <a:rPr lang="en-US" sz="3600" i="0" dirty="0">
                <a:solidFill>
                  <a:schemeClr val="accent1">
                    <a:lumMod val="75000"/>
                  </a:schemeClr>
                </a:solidFill>
                <a:effectLst/>
                <a:latin typeface="Georgia" panose="02040502050405020303" pitchFamily="18" charset="0"/>
              </a:rPr>
              <a:t>smartphone camera-based home urine test</a:t>
            </a:r>
            <a:endParaRPr lang="en-US" sz="3600" dirty="0">
              <a:solidFill>
                <a:schemeClr val="accent1">
                  <a:lumMod val="75000"/>
                </a:schemeClr>
              </a:solidFill>
              <a:latin typeface="Georgia" panose="02040502050405020303" pitchFamily="18" charset="0"/>
            </a:endParaRPr>
          </a:p>
        </p:txBody>
      </p:sp>
      <p:graphicFrame>
        <p:nvGraphicFramePr>
          <p:cNvPr id="15" name="Diagram 14">
            <a:extLst>
              <a:ext uri="{FF2B5EF4-FFF2-40B4-BE49-F238E27FC236}">
                <a16:creationId xmlns:a16="http://schemas.microsoft.com/office/drawing/2014/main" id="{646FDE3E-5F98-465E-A4A1-17F8E562FC1F}"/>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078100558"/>
              </p:ext>
            </p:extLst>
          </p:nvPr>
        </p:nvGraphicFramePr>
        <p:xfrm>
          <a:off x="521283" y="1608089"/>
          <a:ext cx="7210716" cy="49433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DBBB712D-326E-462C-A8F9-C3C7398258D4}"/>
              </a:ext>
              <a:ext uri="{C183D7F6-B498-43B3-948B-1728B52AA6E4}">
                <adec:decorative xmlns:adec="http://schemas.microsoft.com/office/drawing/2017/decorative" val="1"/>
              </a:ext>
            </a:extLst>
          </p:cNvPr>
          <p:cNvGrpSpPr/>
          <p:nvPr/>
        </p:nvGrpSpPr>
        <p:grpSpPr>
          <a:xfrm>
            <a:off x="8032376" y="0"/>
            <a:ext cx="4993829" cy="6858000"/>
            <a:chOff x="8759536" y="0"/>
            <a:chExt cx="4266669" cy="6858000"/>
          </a:xfrm>
        </p:grpSpPr>
        <p:grpSp>
          <p:nvGrpSpPr>
            <p:cNvPr id="10" name="Group 9">
              <a:extLst>
                <a:ext uri="{FF2B5EF4-FFF2-40B4-BE49-F238E27FC236}">
                  <a16:creationId xmlns:a16="http://schemas.microsoft.com/office/drawing/2014/main" id="{D4EF09CF-3362-453A-9463-F6669A9D3E01}"/>
                </a:ext>
              </a:extLst>
            </p:cNvPr>
            <p:cNvGrpSpPr/>
            <p:nvPr/>
          </p:nvGrpSpPr>
          <p:grpSpPr>
            <a:xfrm>
              <a:off x="9055676" y="0"/>
              <a:ext cx="3136324" cy="6858000"/>
              <a:chOff x="9055676" y="0"/>
              <a:chExt cx="3136324" cy="6858000"/>
            </a:xfrm>
          </p:grpSpPr>
          <p:sp>
            <p:nvSpPr>
              <p:cNvPr id="4" name="Rectangle 3">
                <a:extLst>
                  <a:ext uri="{FF2B5EF4-FFF2-40B4-BE49-F238E27FC236}">
                    <a16:creationId xmlns:a16="http://schemas.microsoft.com/office/drawing/2014/main" id="{403AE892-EBD6-40F1-851B-FEADBD59429F}"/>
                  </a:ext>
                </a:extLst>
              </p:cNvPr>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4318653-1A38-442C-BA0F-F2C51149BCFF}"/>
                  </a:ext>
                </a:extLst>
              </p:cNvPr>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5D63D1-E9CE-42BF-BD4D-374FD0293155}"/>
                  </a:ext>
                </a:extLst>
              </p:cNvPr>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4EE865-9F0D-4531-A737-E13A557C0277}"/>
                  </a:ext>
                </a:extLst>
              </p:cNvPr>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A1183CB-C5B0-498A-A49C-4180134C74B0}"/>
                  </a:ext>
                </a:extLst>
              </p:cNvPr>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Graphic 10" descr="Flask">
              <a:extLst>
                <a:ext uri="{FF2B5EF4-FFF2-40B4-BE49-F238E27FC236}">
                  <a16:creationId xmlns:a16="http://schemas.microsoft.com/office/drawing/2014/main" id="{C1AB70EC-6FF8-4DB3-A7E7-E489257F85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59536" y="2591331"/>
              <a:ext cx="4266669" cy="4266669"/>
            </a:xfrm>
            <a:prstGeom prst="rect">
              <a:avLst/>
            </a:prstGeom>
          </p:spPr>
        </p:pic>
      </p:grpSp>
      <p:sp>
        <p:nvSpPr>
          <p:cNvPr id="12" name="TextBox 11">
            <a:extLst>
              <a:ext uri="{FF2B5EF4-FFF2-40B4-BE49-F238E27FC236}">
                <a16:creationId xmlns:a16="http://schemas.microsoft.com/office/drawing/2014/main" id="{6D30C087-3A9B-1991-6D0D-2F8CB42C46CE}"/>
              </a:ext>
            </a:extLst>
          </p:cNvPr>
          <p:cNvSpPr txBox="1"/>
          <p:nvPr/>
        </p:nvSpPr>
        <p:spPr>
          <a:xfrm>
            <a:off x="673768" y="1608089"/>
            <a:ext cx="7713959" cy="452431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marL="342900" indent="-342900">
              <a:buFont typeface="Wingdings" panose="05000000000000000000" pitchFamily="2" charset="2"/>
              <a:buChar char="Ø"/>
            </a:pPr>
            <a:r>
              <a:rPr lang="en-US" sz="2400" b="0" i="0" dirty="0">
                <a:solidFill>
                  <a:srgbClr val="333333"/>
                </a:solidFill>
                <a:effectLst/>
                <a:latin typeface="Georgia" panose="02040502050405020303" pitchFamily="18" charset="0"/>
              </a:rPr>
              <a:t>The kit contains detailed instructions for home testing and disposable test strips and testing cups. </a:t>
            </a:r>
          </a:p>
          <a:p>
            <a:pPr marL="342900" indent="-342900">
              <a:buFont typeface="Wingdings" panose="05000000000000000000" pitchFamily="2" charset="2"/>
              <a:buChar char="Ø"/>
            </a:pPr>
            <a:r>
              <a:rPr lang="en-US" sz="2400" dirty="0">
                <a:solidFill>
                  <a:srgbClr val="333333"/>
                </a:solidFill>
                <a:latin typeface="Georgia" panose="02040502050405020303" pitchFamily="18" charset="0"/>
              </a:rPr>
              <a:t>M</a:t>
            </a:r>
            <a:r>
              <a:rPr lang="en-US" sz="2400" b="0" i="0" dirty="0">
                <a:solidFill>
                  <a:srgbClr val="333333"/>
                </a:solidFill>
                <a:effectLst/>
                <a:latin typeface="Georgia" panose="02040502050405020303" pitchFamily="18" charset="0"/>
              </a:rPr>
              <a:t>ajor innovation is a panel of patterns and colors that allows the smartphone camera to accurately read the test strip regardless of lighting or environment. </a:t>
            </a:r>
          </a:p>
          <a:p>
            <a:pPr marL="342900" indent="-342900">
              <a:buFont typeface="Wingdings" panose="05000000000000000000" pitchFamily="2" charset="2"/>
              <a:buChar char="Ø"/>
            </a:pPr>
            <a:r>
              <a:rPr lang="en-US" sz="2400" dirty="0">
                <a:solidFill>
                  <a:srgbClr val="333333"/>
                </a:solidFill>
                <a:latin typeface="Georgia" panose="02040502050405020303" pitchFamily="18" charset="0"/>
              </a:rPr>
              <a:t>AI based image processing has been utilized.</a:t>
            </a:r>
            <a:endParaRPr lang="en-US" sz="2400" b="0" i="0" dirty="0">
              <a:solidFill>
                <a:srgbClr val="333333"/>
              </a:solidFill>
              <a:effectLst/>
              <a:latin typeface="Georgia" panose="02040502050405020303" pitchFamily="18" charset="0"/>
            </a:endParaRPr>
          </a:p>
          <a:p>
            <a:pPr marL="342900" indent="-342900">
              <a:buFont typeface="Wingdings" panose="05000000000000000000" pitchFamily="2" charset="2"/>
              <a:buChar char="Ø"/>
            </a:pPr>
            <a:r>
              <a:rPr lang="en-US" sz="2400" dirty="0">
                <a:solidFill>
                  <a:srgbClr val="333333"/>
                </a:solidFill>
                <a:latin typeface="Georgia" panose="02040502050405020303" pitchFamily="18" charset="0"/>
              </a:rPr>
              <a:t>P</a:t>
            </a:r>
            <a:r>
              <a:rPr lang="en-US" sz="2400" b="0" i="0" dirty="0">
                <a:solidFill>
                  <a:srgbClr val="333333"/>
                </a:solidFill>
                <a:effectLst/>
                <a:latin typeface="Georgia" panose="02040502050405020303" pitchFamily="18" charset="0"/>
              </a:rPr>
              <a:t>atients don't have to mail anything back, and they can get results right away.</a:t>
            </a:r>
          </a:p>
          <a:p>
            <a:pPr marL="342900" indent="-342900">
              <a:buFont typeface="Wingdings" panose="05000000000000000000" pitchFamily="2" charset="2"/>
              <a:buChar char="Ø"/>
            </a:pPr>
            <a:r>
              <a:rPr lang="en-US" sz="2400" dirty="0">
                <a:solidFill>
                  <a:srgbClr val="333333"/>
                </a:solidFill>
                <a:latin typeface="Georgia" panose="02040502050405020303" pitchFamily="18" charset="0"/>
              </a:rPr>
              <a:t>Test results are around 90-100% accurate with overall efficiency of around 93%.</a:t>
            </a:r>
          </a:p>
          <a:p>
            <a:pPr marL="342900" indent="-342900">
              <a:buFont typeface="Wingdings" panose="05000000000000000000" pitchFamily="2" charset="2"/>
              <a:buChar char="Ø"/>
            </a:pPr>
            <a:endParaRPr lang="en-IN" sz="2400" dirty="0">
              <a:latin typeface="Georgia" panose="02040502050405020303" pitchFamily="18" charset="0"/>
            </a:endParaRPr>
          </a:p>
        </p:txBody>
      </p:sp>
      <p:pic>
        <p:nvPicPr>
          <p:cNvPr id="16" name="Picture 15">
            <a:extLst>
              <a:ext uri="{FF2B5EF4-FFF2-40B4-BE49-F238E27FC236}">
                <a16:creationId xmlns:a16="http://schemas.microsoft.com/office/drawing/2014/main" id="{4A1F7ACB-E606-BBDB-796B-8722D42804E0}"/>
              </a:ext>
            </a:extLst>
          </p:cNvPr>
          <p:cNvPicPr>
            <a:picLocks noChangeAspect="1"/>
          </p:cNvPicPr>
          <p:nvPr/>
        </p:nvPicPr>
        <p:blipFill>
          <a:blip r:embed="rId10"/>
          <a:stretch>
            <a:fillRect/>
          </a:stretch>
        </p:blipFill>
        <p:spPr>
          <a:xfrm>
            <a:off x="8366428" y="0"/>
            <a:ext cx="3825572" cy="2088061"/>
          </a:xfrm>
          <a:prstGeom prst="rect">
            <a:avLst/>
          </a:prstGeom>
        </p:spPr>
      </p:pic>
    </p:spTree>
    <p:extLst>
      <p:ext uri="{BB962C8B-B14F-4D97-AF65-F5344CB8AC3E}">
        <p14:creationId xmlns:p14="http://schemas.microsoft.com/office/powerpoint/2010/main" val="1521282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42257-3980-4551-868A-26DC3CB821EE}"/>
              </a:ext>
            </a:extLst>
          </p:cNvPr>
          <p:cNvSpPr>
            <a:spLocks noGrp="1"/>
          </p:cNvSpPr>
          <p:nvPr>
            <p:ph type="title"/>
          </p:nvPr>
        </p:nvSpPr>
        <p:spPr>
          <a:xfrm>
            <a:off x="521284" y="365125"/>
            <a:ext cx="8378529" cy="1027257"/>
          </a:xfrm>
        </p:spPr>
        <p:txBody>
          <a:bodyPr>
            <a:noAutofit/>
          </a:bodyPr>
          <a:lstStyle/>
          <a:p>
            <a:pPr algn="ctr"/>
            <a:r>
              <a:rPr lang="en-US" sz="3600" dirty="0">
                <a:solidFill>
                  <a:schemeClr val="accent5">
                    <a:lumMod val="50000"/>
                  </a:schemeClr>
                </a:solidFill>
                <a:latin typeface="Georgia" panose="02040502050405020303" pitchFamily="18" charset="0"/>
              </a:rPr>
              <a:t>The Dip.io urinalysis test system from Israeli-based Healthy.io</a:t>
            </a:r>
          </a:p>
        </p:txBody>
      </p:sp>
      <p:sp>
        <p:nvSpPr>
          <p:cNvPr id="3" name="Content Placeholder 2">
            <a:extLst>
              <a:ext uri="{FF2B5EF4-FFF2-40B4-BE49-F238E27FC236}">
                <a16:creationId xmlns:a16="http://schemas.microsoft.com/office/drawing/2014/main" id="{B57E0B0F-4D29-4786-B2AB-B84D9F8B5429}"/>
              </a:ext>
            </a:extLst>
          </p:cNvPr>
          <p:cNvSpPr>
            <a:spLocks noGrp="1"/>
          </p:cNvSpPr>
          <p:nvPr>
            <p:ph idx="1"/>
          </p:nvPr>
        </p:nvSpPr>
        <p:spPr>
          <a:xfrm>
            <a:off x="299840" y="1754851"/>
            <a:ext cx="8378529" cy="435133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buFont typeface="Wingdings" panose="05000000000000000000" pitchFamily="2" charset="2"/>
              <a:buChar char="Ø"/>
            </a:pPr>
            <a:r>
              <a:rPr lang="en-US" sz="2400" b="0" i="0" dirty="0">
                <a:solidFill>
                  <a:srgbClr val="232530"/>
                </a:solidFill>
                <a:effectLst/>
                <a:latin typeface="Georgia" panose="02040502050405020303" pitchFamily="18" charset="0"/>
              </a:rPr>
              <a:t>The test is for the semi-quantitative detection of glucose, specific gravity, blood, pH and protein, as well as the qualitative detection of nitrite</a:t>
            </a:r>
            <a:endParaRPr lang="en-US" sz="2400" b="0" i="0" dirty="0">
              <a:solidFill>
                <a:schemeClr val="accent5">
                  <a:lumMod val="50000"/>
                </a:schemeClr>
              </a:solidFill>
              <a:effectLst/>
              <a:latin typeface="Georgia" panose="02040502050405020303" pitchFamily="18" charset="0"/>
              <a:ea typeface="Tahoma" panose="020B0604030504040204" pitchFamily="34" charset="0"/>
              <a:cs typeface="Tahoma" panose="020B0604030504040204" pitchFamily="34" charset="0"/>
            </a:endParaRPr>
          </a:p>
          <a:p>
            <a:pPr>
              <a:buFont typeface="Wingdings" panose="05000000000000000000" pitchFamily="2" charset="2"/>
              <a:buChar char="Ø"/>
            </a:pPr>
            <a:r>
              <a:rPr lang="en-IN" sz="2400" b="0" i="0" dirty="0">
                <a:solidFill>
                  <a:srgbClr val="232530"/>
                </a:solidFill>
                <a:effectLst/>
                <a:latin typeface="Georgia" panose="02040502050405020303" pitchFamily="18" charset="0"/>
              </a:rPr>
              <a:t>Test for ketones , leukocytes, nitrites, glucose, protein, blood, specific gravity, bilirubin, urobilinogen, and pH</a:t>
            </a:r>
            <a:endParaRPr lang="en-US" sz="2400" b="0" i="0" dirty="0">
              <a:solidFill>
                <a:schemeClr val="accent5">
                  <a:lumMod val="50000"/>
                </a:schemeClr>
              </a:solidFill>
              <a:effectLst/>
              <a:latin typeface="Georgia" panose="02040502050405020303" pitchFamily="18" charset="0"/>
              <a:ea typeface="Tahoma" panose="020B0604030504040204" pitchFamily="34" charset="0"/>
              <a:cs typeface="Tahoma" panose="020B0604030504040204" pitchFamily="34" charset="0"/>
            </a:endParaRPr>
          </a:p>
          <a:p>
            <a:pPr>
              <a:buFont typeface="Wingdings" panose="05000000000000000000" pitchFamily="2" charset="2"/>
              <a:buChar char="Ø"/>
            </a:pPr>
            <a:r>
              <a:rPr lang="en-US" sz="2400" b="0" i="0" dirty="0">
                <a:solidFill>
                  <a:srgbClr val="232530"/>
                </a:solidFill>
                <a:effectLst/>
                <a:latin typeface="Georgia" panose="02040502050405020303" pitchFamily="18" charset="0"/>
              </a:rPr>
              <a:t> These indicators span a wide range of pathologies, from urinary tract infection to ketosis, kidney disease, health in pregnancy, and bladder cancer.”</a:t>
            </a:r>
            <a:endParaRPr lang="en-US" sz="2400" dirty="0">
              <a:solidFill>
                <a:schemeClr val="accent5">
                  <a:lumMod val="50000"/>
                </a:schemeClr>
              </a:solidFill>
              <a:latin typeface="Georgia" panose="02040502050405020303" pitchFamily="18" charset="0"/>
              <a:ea typeface="Tahoma" panose="020B0604030504040204" pitchFamily="34" charset="0"/>
              <a:cs typeface="Tahoma" panose="020B0604030504040204" pitchFamily="34" charset="0"/>
            </a:endParaRPr>
          </a:p>
          <a:p>
            <a:pPr>
              <a:buFont typeface="Wingdings" panose="05000000000000000000" pitchFamily="2" charset="2"/>
              <a:buChar char="Ø"/>
            </a:pPr>
            <a:r>
              <a:rPr lang="en-US" sz="2400" b="0" i="0" dirty="0">
                <a:solidFill>
                  <a:srgbClr val="373737"/>
                </a:solidFill>
                <a:effectLst/>
                <a:latin typeface="Georgia" panose="02040502050405020303" pitchFamily="18" charset="0"/>
              </a:rPr>
              <a:t>96 percent of participants who attempted the Dip.io test were successful; two-thirds preferred at-home testing</a:t>
            </a:r>
            <a:endParaRPr lang="en-US" sz="2400" dirty="0">
              <a:solidFill>
                <a:schemeClr val="accent5">
                  <a:lumMod val="50000"/>
                </a:schemeClr>
              </a:solidFill>
              <a:latin typeface="Georgia" panose="02040502050405020303" pitchFamily="18"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9C15E21A-C111-4D39-BB47-E83988E5A05E}"/>
              </a:ext>
              <a:ext uri="{C183D7F6-B498-43B3-948B-1728B52AA6E4}">
                <adec:decorative xmlns:adec="http://schemas.microsoft.com/office/drawing/2017/decorative" val="1"/>
              </a:ext>
            </a:extLst>
          </p:cNvPr>
          <p:cNvGrpSpPr/>
          <p:nvPr/>
        </p:nvGrpSpPr>
        <p:grpSpPr>
          <a:xfrm>
            <a:off x="8606118" y="0"/>
            <a:ext cx="3643034" cy="6954260"/>
            <a:chOff x="9055676" y="0"/>
            <a:chExt cx="3193475" cy="6954260"/>
          </a:xfrm>
        </p:grpSpPr>
        <p:grpSp>
          <p:nvGrpSpPr>
            <p:cNvPr id="10" name="Group 9">
              <a:extLst>
                <a:ext uri="{FF2B5EF4-FFF2-40B4-BE49-F238E27FC236}">
                  <a16:creationId xmlns:a16="http://schemas.microsoft.com/office/drawing/2014/main" id="{D4EF09CF-3362-453A-9463-F6669A9D3E01}"/>
                </a:ext>
              </a:extLst>
            </p:cNvPr>
            <p:cNvGrpSpPr/>
            <p:nvPr/>
          </p:nvGrpSpPr>
          <p:grpSpPr>
            <a:xfrm>
              <a:off x="9055676" y="0"/>
              <a:ext cx="3136324" cy="6858000"/>
              <a:chOff x="9055676" y="0"/>
              <a:chExt cx="3136324" cy="6858000"/>
            </a:xfrm>
          </p:grpSpPr>
          <p:sp>
            <p:nvSpPr>
              <p:cNvPr id="4" name="Rectangle 3">
                <a:extLst>
                  <a:ext uri="{FF2B5EF4-FFF2-40B4-BE49-F238E27FC236}">
                    <a16:creationId xmlns:a16="http://schemas.microsoft.com/office/drawing/2014/main" id="{403AE892-EBD6-40F1-851B-FEADBD59429F}"/>
                  </a:ext>
                </a:extLst>
              </p:cNvPr>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4318653-1A38-442C-BA0F-F2C51149BCFF}"/>
                  </a:ext>
                </a:extLst>
              </p:cNvPr>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5D63D1-E9CE-42BF-BD4D-374FD0293155}"/>
                  </a:ext>
                </a:extLst>
              </p:cNvPr>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4EE865-9F0D-4531-A737-E13A557C0277}"/>
                  </a:ext>
                </a:extLst>
              </p:cNvPr>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A1183CB-C5B0-498A-A49C-4180134C74B0}"/>
                  </a:ext>
                </a:extLst>
              </p:cNvPr>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Graphic 11" descr="Test tubes">
              <a:extLst>
                <a:ext uri="{FF2B5EF4-FFF2-40B4-BE49-F238E27FC236}">
                  <a16:creationId xmlns:a16="http://schemas.microsoft.com/office/drawing/2014/main" id="{57BD2CFA-105C-4606-859E-A8413C62B3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50534" y="4155643"/>
              <a:ext cx="2798617" cy="2798617"/>
            </a:xfrm>
            <a:prstGeom prst="rect">
              <a:avLst/>
            </a:prstGeom>
          </p:spPr>
        </p:pic>
      </p:grpSp>
      <p:pic>
        <p:nvPicPr>
          <p:cNvPr id="11" name="Picture 10">
            <a:extLst>
              <a:ext uri="{FF2B5EF4-FFF2-40B4-BE49-F238E27FC236}">
                <a16:creationId xmlns:a16="http://schemas.microsoft.com/office/drawing/2014/main" id="{1FD3F9DC-DD73-CD10-5C28-94F82E8AECCA}"/>
              </a:ext>
            </a:extLst>
          </p:cNvPr>
          <p:cNvPicPr>
            <a:picLocks noChangeAspect="1"/>
          </p:cNvPicPr>
          <p:nvPr/>
        </p:nvPicPr>
        <p:blipFill>
          <a:blip r:embed="rId4"/>
          <a:stretch>
            <a:fillRect/>
          </a:stretch>
        </p:blipFill>
        <p:spPr>
          <a:xfrm>
            <a:off x="8606118" y="2656"/>
            <a:ext cx="3585882" cy="2751325"/>
          </a:xfrm>
          <a:prstGeom prst="rect">
            <a:avLst/>
          </a:prstGeom>
        </p:spPr>
      </p:pic>
    </p:spTree>
    <p:extLst>
      <p:ext uri="{BB962C8B-B14F-4D97-AF65-F5344CB8AC3E}">
        <p14:creationId xmlns:p14="http://schemas.microsoft.com/office/powerpoint/2010/main" val="2671002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55500">
              <a:srgbClr val="00B0F0"/>
            </a:gs>
            <a:gs pos="37000">
              <a:srgbClr val="D1DCF0"/>
            </a:gs>
            <a:gs pos="0">
              <a:srgbClr val="0070C0"/>
            </a:gs>
            <a:gs pos="74000">
              <a:schemeClr val="accent1">
                <a:lumMod val="45000"/>
                <a:lumOff val="55000"/>
              </a:schemeClr>
            </a:gs>
            <a:gs pos="83000">
              <a:srgbClr val="00B050"/>
            </a:gs>
            <a:gs pos="100000">
              <a:schemeClr val="bg1"/>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CE6FB-C3A4-5EEA-A97A-497DAB48C947}"/>
              </a:ext>
            </a:extLst>
          </p:cNvPr>
          <p:cNvSpPr>
            <a:spLocks noGrp="1"/>
          </p:cNvSpPr>
          <p:nvPr>
            <p:ph type="title"/>
          </p:nvPr>
        </p:nvSpPr>
        <p:spPr/>
        <p:txBody>
          <a:bodyPr/>
          <a:lstStyle/>
          <a:p>
            <a:r>
              <a:rPr lang="en-US" dirty="0">
                <a:latin typeface="3ds SemiBold" panose="02000503020000020004" pitchFamily="2" charset="0"/>
              </a:rPr>
              <a:t>Healthy fact!</a:t>
            </a:r>
            <a:endParaRPr lang="en-IN" dirty="0">
              <a:latin typeface="3ds SemiBold" panose="02000503020000020004" pitchFamily="2" charset="0"/>
            </a:endParaRPr>
          </a:p>
        </p:txBody>
      </p:sp>
      <p:pic>
        <p:nvPicPr>
          <p:cNvPr id="7" name="Content Placeholder 6">
            <a:extLst>
              <a:ext uri="{FF2B5EF4-FFF2-40B4-BE49-F238E27FC236}">
                <a16:creationId xmlns:a16="http://schemas.microsoft.com/office/drawing/2014/main" id="{EFC1F93A-C751-964B-C836-F5F89402A07A}"/>
              </a:ext>
            </a:extLst>
          </p:cNvPr>
          <p:cNvPicPr>
            <a:picLocks noGrp="1" noChangeAspect="1"/>
          </p:cNvPicPr>
          <p:nvPr>
            <p:ph idx="1"/>
          </p:nvPr>
        </p:nvPicPr>
        <p:blipFill rotWithShape="1">
          <a:blip r:embed="rId2"/>
          <a:srcRect t="12478" r="-56"/>
          <a:stretch/>
        </p:blipFill>
        <p:spPr>
          <a:xfrm>
            <a:off x="5518592" y="-312209"/>
            <a:ext cx="4799454" cy="60315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perspectiveAbove"/>
            <a:lightRig rig="threePt" dir="t"/>
          </a:scene3d>
        </p:spPr>
      </p:pic>
    </p:spTree>
    <p:extLst>
      <p:ext uri="{BB962C8B-B14F-4D97-AF65-F5344CB8AC3E}">
        <p14:creationId xmlns:p14="http://schemas.microsoft.com/office/powerpoint/2010/main" val="1342256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C4F6A-B3CA-C7BD-158C-275E4DC06195}"/>
              </a:ext>
            </a:extLst>
          </p:cNvPr>
          <p:cNvSpPr>
            <a:spLocks noGrp="1"/>
          </p:cNvSpPr>
          <p:nvPr>
            <p:ph type="title"/>
          </p:nvPr>
        </p:nvSpPr>
        <p:spPr>
          <a:xfrm>
            <a:off x="838200" y="365125"/>
            <a:ext cx="7661236" cy="1325563"/>
          </a:xfrm>
        </p:spPr>
        <p:txBody>
          <a:bodyPr>
            <a:normAutofit/>
          </a:bodyPr>
          <a:lstStyle/>
          <a:p>
            <a:pPr algn="ctr"/>
            <a:r>
              <a:rPr lang="en-US" sz="3600" dirty="0">
                <a:solidFill>
                  <a:schemeClr val="accent1">
                    <a:lumMod val="75000"/>
                  </a:schemeClr>
                </a:solidFill>
                <a:latin typeface="Georgia" panose="02040502050405020303" pitchFamily="18" charset="0"/>
              </a:rPr>
              <a:t>Diagnox-urinox-10 urinalysis test strips</a:t>
            </a:r>
            <a:endParaRPr lang="en-IN" sz="3600" dirty="0">
              <a:solidFill>
                <a:schemeClr val="accent1">
                  <a:lumMod val="75000"/>
                </a:schemeClr>
              </a:solidFill>
              <a:latin typeface="Georgia" panose="02040502050405020303" pitchFamily="18" charset="0"/>
            </a:endParaRPr>
          </a:p>
        </p:txBody>
      </p:sp>
      <p:sp>
        <p:nvSpPr>
          <p:cNvPr id="3" name="Content Placeholder 2">
            <a:extLst>
              <a:ext uri="{FF2B5EF4-FFF2-40B4-BE49-F238E27FC236}">
                <a16:creationId xmlns:a16="http://schemas.microsoft.com/office/drawing/2014/main" id="{F37027BE-CD9A-F41E-F6DC-093A95152E23}"/>
              </a:ext>
            </a:extLst>
          </p:cNvPr>
          <p:cNvSpPr>
            <a:spLocks noGrp="1"/>
          </p:cNvSpPr>
          <p:nvPr>
            <p:ph idx="1"/>
          </p:nvPr>
        </p:nvSpPr>
        <p:spPr>
          <a:xfrm>
            <a:off x="838200" y="1825625"/>
            <a:ext cx="7767916" cy="435133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buFont typeface="Wingdings" panose="05000000000000000000" pitchFamily="2" charset="2"/>
              <a:buChar char="v"/>
            </a:pPr>
            <a:r>
              <a:rPr lang="en-US" sz="2400" b="0" i="0" dirty="0">
                <a:solidFill>
                  <a:srgbClr val="0F1111"/>
                </a:solidFill>
                <a:effectLst/>
                <a:latin typeface="Georgia" panose="02040502050405020303" pitchFamily="18" charset="0"/>
              </a:rPr>
              <a:t>Multi-Parameter Urine Test Strip for Urinary Tract Infection UTI</a:t>
            </a:r>
          </a:p>
          <a:p>
            <a:pPr>
              <a:buFont typeface="Wingdings" panose="05000000000000000000" pitchFamily="2" charset="2"/>
              <a:buChar char="v"/>
            </a:pPr>
            <a:r>
              <a:rPr lang="en-US" sz="2400" b="0" i="0" dirty="0">
                <a:solidFill>
                  <a:srgbClr val="0F1111"/>
                </a:solidFill>
                <a:effectLst/>
                <a:latin typeface="Georgia" panose="02040502050405020303" pitchFamily="18" charset="0"/>
              </a:rPr>
              <a:t>Analyze urine for most critical parameters PRO, pH, LEU, NIT, SG, BIL &amp; more</a:t>
            </a:r>
          </a:p>
          <a:p>
            <a:pPr>
              <a:buFont typeface="Wingdings" panose="05000000000000000000" pitchFamily="2" charset="2"/>
              <a:buChar char="v"/>
            </a:pPr>
            <a:r>
              <a:rPr lang="en-US" sz="2400" b="0" i="0" dirty="0">
                <a:solidFill>
                  <a:srgbClr val="0F1111"/>
                </a:solidFill>
                <a:effectLst/>
                <a:latin typeface="Georgia" panose="02040502050405020303" pitchFamily="18" charset="0"/>
              </a:rPr>
              <a:t>Urinary Tract Infection (UTI), Liver, Kidney &amp; Gallbladder Test</a:t>
            </a:r>
            <a:endParaRPr lang="en-US" sz="2400" dirty="0">
              <a:solidFill>
                <a:srgbClr val="0F1111"/>
              </a:solidFill>
              <a:latin typeface="Georgia" panose="02040502050405020303" pitchFamily="18" charset="0"/>
            </a:endParaRPr>
          </a:p>
          <a:p>
            <a:pPr>
              <a:buFont typeface="Wingdings" panose="05000000000000000000" pitchFamily="2" charset="2"/>
              <a:buChar char="v"/>
            </a:pPr>
            <a:r>
              <a:rPr lang="en-US" sz="2400" dirty="0">
                <a:solidFill>
                  <a:srgbClr val="1C1C1E"/>
                </a:solidFill>
                <a:latin typeface="Georgia" panose="02040502050405020303" pitchFamily="18" charset="0"/>
              </a:rPr>
              <a:t>T</a:t>
            </a:r>
            <a:r>
              <a:rPr lang="en-US" sz="2400" b="0" i="0" dirty="0">
                <a:solidFill>
                  <a:srgbClr val="1C1C1E"/>
                </a:solidFill>
                <a:effectLst/>
                <a:latin typeface="Georgia" panose="02040502050405020303" pitchFamily="18" charset="0"/>
              </a:rPr>
              <a:t>est is easy to use and delivers results within 2 minutes with clinical-grade accuracy. </a:t>
            </a:r>
          </a:p>
          <a:p>
            <a:pPr>
              <a:buFont typeface="Wingdings" panose="05000000000000000000" pitchFamily="2" charset="2"/>
              <a:buChar char="v"/>
            </a:pPr>
            <a:r>
              <a:rPr lang="en-US" sz="2400" dirty="0">
                <a:solidFill>
                  <a:srgbClr val="1C1C1E"/>
                </a:solidFill>
                <a:latin typeface="Georgia" panose="02040502050405020303" pitchFamily="18" charset="0"/>
              </a:rPr>
              <a:t>Camera is used for image processing and providing feedback.</a:t>
            </a:r>
            <a:endParaRPr lang="en-US" sz="2400" b="0" i="0" dirty="0">
              <a:solidFill>
                <a:srgbClr val="0F1111"/>
              </a:solidFill>
              <a:effectLst/>
              <a:latin typeface="Georgia" panose="02040502050405020303" pitchFamily="18" charset="0"/>
            </a:endParaRPr>
          </a:p>
          <a:p>
            <a:pPr>
              <a:buFont typeface="Wingdings" panose="05000000000000000000" pitchFamily="2" charset="2"/>
              <a:buChar char="v"/>
            </a:pPr>
            <a:r>
              <a:rPr lang="en-US" sz="2400" dirty="0">
                <a:solidFill>
                  <a:srgbClr val="0F1111"/>
                </a:solidFill>
                <a:latin typeface="Georgia" panose="02040502050405020303" pitchFamily="18" charset="0"/>
              </a:rPr>
              <a:t>Price=2890</a:t>
            </a:r>
            <a:endParaRPr lang="en-IN" sz="2400" dirty="0">
              <a:latin typeface="Georgia" panose="02040502050405020303" pitchFamily="18" charset="0"/>
            </a:endParaRPr>
          </a:p>
        </p:txBody>
      </p:sp>
      <p:grpSp>
        <p:nvGrpSpPr>
          <p:cNvPr id="4" name="Group 3">
            <a:extLst>
              <a:ext uri="{FF2B5EF4-FFF2-40B4-BE49-F238E27FC236}">
                <a16:creationId xmlns:a16="http://schemas.microsoft.com/office/drawing/2014/main" id="{A6F89E3E-F82A-3E83-FAAA-E57BE942460B}"/>
              </a:ext>
              <a:ext uri="{C183D7F6-B498-43B3-948B-1728B52AA6E4}">
                <adec:decorative xmlns:adec="http://schemas.microsoft.com/office/drawing/2017/decorative" val="1"/>
              </a:ext>
            </a:extLst>
          </p:cNvPr>
          <p:cNvGrpSpPr/>
          <p:nvPr/>
        </p:nvGrpSpPr>
        <p:grpSpPr>
          <a:xfrm>
            <a:off x="8606118" y="0"/>
            <a:ext cx="3643034" cy="6954260"/>
            <a:chOff x="9055676" y="0"/>
            <a:chExt cx="3193475" cy="6954260"/>
          </a:xfrm>
        </p:grpSpPr>
        <p:grpSp>
          <p:nvGrpSpPr>
            <p:cNvPr id="5" name="Group 4">
              <a:extLst>
                <a:ext uri="{FF2B5EF4-FFF2-40B4-BE49-F238E27FC236}">
                  <a16:creationId xmlns:a16="http://schemas.microsoft.com/office/drawing/2014/main" id="{94E9C30E-3636-14E2-8F7E-9BF7DE95AC79}"/>
                </a:ext>
              </a:extLst>
            </p:cNvPr>
            <p:cNvGrpSpPr/>
            <p:nvPr/>
          </p:nvGrpSpPr>
          <p:grpSpPr>
            <a:xfrm>
              <a:off x="9055676" y="0"/>
              <a:ext cx="3136324" cy="6858000"/>
              <a:chOff x="9055676" y="0"/>
              <a:chExt cx="3136324" cy="6858000"/>
            </a:xfrm>
          </p:grpSpPr>
          <p:sp>
            <p:nvSpPr>
              <p:cNvPr id="7" name="Rectangle 6">
                <a:extLst>
                  <a:ext uri="{FF2B5EF4-FFF2-40B4-BE49-F238E27FC236}">
                    <a16:creationId xmlns:a16="http://schemas.microsoft.com/office/drawing/2014/main" id="{85E8453D-7B21-D179-9AF5-1BB85CB630BF}"/>
                  </a:ext>
                </a:extLst>
              </p:cNvPr>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0918E2-1FC0-479F-0FDB-B94E3F9552FB}"/>
                  </a:ext>
                </a:extLst>
              </p:cNvPr>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4075B10-4311-1526-D86F-5BE993821E57}"/>
                  </a:ext>
                </a:extLst>
              </p:cNvPr>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4CF8196-A403-F1DA-BC46-454F78422657}"/>
                  </a:ext>
                </a:extLst>
              </p:cNvPr>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AC0AB36-A078-6201-C2C7-F16755A6C621}"/>
                  </a:ext>
                </a:extLst>
              </p:cNvPr>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Graphic 5" descr="Test tubes">
              <a:extLst>
                <a:ext uri="{FF2B5EF4-FFF2-40B4-BE49-F238E27FC236}">
                  <a16:creationId xmlns:a16="http://schemas.microsoft.com/office/drawing/2014/main" id="{76477CD1-8F25-D017-7F49-2475A3FB2A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50534" y="4155643"/>
              <a:ext cx="2798617" cy="2798617"/>
            </a:xfrm>
            <a:prstGeom prst="rect">
              <a:avLst/>
            </a:prstGeom>
          </p:spPr>
        </p:pic>
      </p:grpSp>
      <p:pic>
        <p:nvPicPr>
          <p:cNvPr id="13" name="Picture 12">
            <a:extLst>
              <a:ext uri="{FF2B5EF4-FFF2-40B4-BE49-F238E27FC236}">
                <a16:creationId xmlns:a16="http://schemas.microsoft.com/office/drawing/2014/main" id="{19F97209-929D-EA20-2568-779F140EE759}"/>
              </a:ext>
            </a:extLst>
          </p:cNvPr>
          <p:cNvPicPr>
            <a:picLocks noChangeAspect="1"/>
          </p:cNvPicPr>
          <p:nvPr/>
        </p:nvPicPr>
        <p:blipFill>
          <a:blip r:embed="rId4"/>
          <a:stretch>
            <a:fillRect/>
          </a:stretch>
        </p:blipFill>
        <p:spPr>
          <a:xfrm>
            <a:off x="8606116" y="0"/>
            <a:ext cx="3574212" cy="3209645"/>
          </a:xfrm>
          <a:prstGeom prst="rect">
            <a:avLst/>
          </a:prstGeom>
        </p:spPr>
      </p:pic>
    </p:spTree>
    <p:extLst>
      <p:ext uri="{BB962C8B-B14F-4D97-AF65-F5344CB8AC3E}">
        <p14:creationId xmlns:p14="http://schemas.microsoft.com/office/powerpoint/2010/main" val="602312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42257-3980-4551-868A-26DC3CB821EE}"/>
              </a:ext>
            </a:extLst>
          </p:cNvPr>
          <p:cNvSpPr>
            <a:spLocks noGrp="1"/>
          </p:cNvSpPr>
          <p:nvPr>
            <p:ph type="title"/>
          </p:nvPr>
        </p:nvSpPr>
        <p:spPr>
          <a:xfrm>
            <a:off x="521283" y="289626"/>
            <a:ext cx="8378529" cy="1027257"/>
          </a:xfrm>
        </p:spPr>
        <p:txBody>
          <a:bodyPr>
            <a:normAutofit/>
          </a:bodyPr>
          <a:lstStyle/>
          <a:p>
            <a:r>
              <a:rPr lang="en-US" sz="3600" dirty="0" err="1">
                <a:solidFill>
                  <a:schemeClr val="accent5">
                    <a:lumMod val="50000"/>
                  </a:schemeClr>
                </a:solidFill>
                <a:latin typeface="Georgia" panose="02040502050405020303" pitchFamily="18" charset="0"/>
              </a:rPr>
              <a:t>Biosense-uCheck</a:t>
            </a:r>
            <a:endParaRPr lang="en-US" sz="3600" dirty="0">
              <a:solidFill>
                <a:schemeClr val="accent5">
                  <a:lumMod val="50000"/>
                </a:schemeClr>
              </a:solidFill>
              <a:latin typeface="Georgia" panose="02040502050405020303" pitchFamily="18" charset="0"/>
            </a:endParaRPr>
          </a:p>
        </p:txBody>
      </p:sp>
      <p:sp>
        <p:nvSpPr>
          <p:cNvPr id="11" name="Rectangle 10">
            <a:extLst>
              <a:ext uri="{FF2B5EF4-FFF2-40B4-BE49-F238E27FC236}">
                <a16:creationId xmlns:a16="http://schemas.microsoft.com/office/drawing/2014/main" id="{7380FAC8-A68E-47AE-9778-F3A5964812E2}"/>
              </a:ext>
            </a:extLst>
          </p:cNvPr>
          <p:cNvSpPr/>
          <p:nvPr/>
        </p:nvSpPr>
        <p:spPr>
          <a:xfrm>
            <a:off x="521283" y="1606509"/>
            <a:ext cx="8170712" cy="452431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pPr marL="342900" indent="-342900">
              <a:buFont typeface="Wingdings" panose="05000000000000000000" pitchFamily="2" charset="2"/>
              <a:buChar char="Ø"/>
            </a:pPr>
            <a:r>
              <a:rPr lang="en-US" sz="2400" dirty="0">
                <a:solidFill>
                  <a:srgbClr val="000000"/>
                </a:solidFill>
                <a:latin typeface="Georgia" panose="02040502050405020303" pitchFamily="18" charset="0"/>
              </a:rPr>
              <a:t>S</a:t>
            </a:r>
            <a:r>
              <a:rPr lang="en-US" sz="2400" b="0" i="0" dirty="0">
                <a:solidFill>
                  <a:srgbClr val="000000"/>
                </a:solidFill>
                <a:effectLst/>
                <a:latin typeface="Georgia" panose="02040502050405020303" pitchFamily="18" charset="0"/>
              </a:rPr>
              <a:t>mart phone based portable diagnostic system which measures micro albumin to creatine ratio and multi parameters of routine urine.</a:t>
            </a:r>
            <a:endParaRPr lang="en-US" sz="2400" b="0" i="0" dirty="0">
              <a:solidFill>
                <a:schemeClr val="accent5">
                  <a:lumMod val="50000"/>
                </a:schemeClr>
              </a:solidFill>
              <a:effectLst/>
              <a:latin typeface="Georgia" panose="02040502050405020303" pitchFamily="18"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Ø"/>
            </a:pPr>
            <a:r>
              <a:rPr lang="en-US" sz="2400" dirty="0">
                <a:solidFill>
                  <a:srgbClr val="000000"/>
                </a:solidFill>
                <a:latin typeface="Georgia" panose="02040502050405020303" pitchFamily="18" charset="0"/>
              </a:rPr>
              <a:t>U</a:t>
            </a:r>
            <a:r>
              <a:rPr lang="en-US" sz="2400" b="0" i="0" dirty="0">
                <a:solidFill>
                  <a:srgbClr val="000000"/>
                </a:solidFill>
                <a:effectLst/>
                <a:latin typeface="Georgia" panose="02040502050405020303" pitchFamily="18" charset="0"/>
              </a:rPr>
              <a:t>rine analysis system takes images at predetermined time intervals to detect </a:t>
            </a:r>
            <a:r>
              <a:rPr lang="en-US" sz="2400" b="0" i="0" dirty="0" err="1">
                <a:solidFill>
                  <a:srgbClr val="000000"/>
                </a:solidFill>
                <a:effectLst/>
                <a:latin typeface="Georgia" panose="02040502050405020303" pitchFamily="18" charset="0"/>
              </a:rPr>
              <a:t>colour</a:t>
            </a:r>
            <a:r>
              <a:rPr lang="en-US" sz="2400" b="0" i="0" dirty="0">
                <a:solidFill>
                  <a:srgbClr val="000000"/>
                </a:solidFill>
                <a:effectLst/>
                <a:latin typeface="Georgia" panose="02040502050405020303" pitchFamily="18" charset="0"/>
              </a:rPr>
              <a:t> changes in urine strip parameter pad and give highly accurate results.</a:t>
            </a:r>
          </a:p>
          <a:p>
            <a:pPr marL="342900" indent="-342900">
              <a:buFont typeface="Wingdings" panose="05000000000000000000" pitchFamily="2" charset="2"/>
              <a:buChar char="Ø"/>
            </a:pPr>
            <a:r>
              <a:rPr lang="en-US" sz="2400" b="0" i="0" dirty="0" err="1">
                <a:solidFill>
                  <a:srgbClr val="000000"/>
                </a:solidFill>
                <a:effectLst/>
                <a:latin typeface="Georgia" panose="02040502050405020303" pitchFamily="18" charset="0"/>
              </a:rPr>
              <a:t>uChek</a:t>
            </a:r>
            <a:r>
              <a:rPr lang="en-US" sz="2400" b="0" i="0" dirty="0">
                <a:solidFill>
                  <a:srgbClr val="000000"/>
                </a:solidFill>
                <a:effectLst/>
                <a:latin typeface="Georgia" panose="02040502050405020303" pitchFamily="18" charset="0"/>
              </a:rPr>
              <a:t> device uses Image based CCD array sensor which has 10,000 sensors built in it. With standard internal lighting and box, </a:t>
            </a:r>
            <a:r>
              <a:rPr lang="en-US" sz="2400" b="0" i="0" dirty="0" err="1">
                <a:solidFill>
                  <a:srgbClr val="000000"/>
                </a:solidFill>
                <a:effectLst/>
                <a:latin typeface="Georgia" panose="02040502050405020303" pitchFamily="18" charset="0"/>
              </a:rPr>
              <a:t>uChek’s</a:t>
            </a:r>
            <a:r>
              <a:rPr lang="en-US" sz="2400" b="0" i="0" dirty="0">
                <a:solidFill>
                  <a:srgbClr val="000000"/>
                </a:solidFill>
                <a:effectLst/>
                <a:latin typeface="Georgia" panose="02040502050405020303" pitchFamily="18" charset="0"/>
              </a:rPr>
              <a:t> color differentiation and recognition becomes far superior than these analyzers.</a:t>
            </a:r>
            <a:endParaRPr lang="en-US" sz="2400" b="0" i="0" dirty="0">
              <a:solidFill>
                <a:schemeClr val="accent5">
                  <a:lumMod val="50000"/>
                </a:schemeClr>
              </a:solidFill>
              <a:effectLst/>
              <a:latin typeface="Georgia" panose="02040502050405020303" pitchFamily="18"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Ø"/>
            </a:pPr>
            <a:r>
              <a:rPr lang="en-US" sz="2400" b="0" i="0" dirty="0">
                <a:solidFill>
                  <a:srgbClr val="000000"/>
                </a:solidFill>
                <a:effectLst/>
                <a:latin typeface="Georgia" panose="02040502050405020303" pitchFamily="18" charset="0"/>
              </a:rPr>
              <a:t>Overall accuracy is 91% with Sensitivity of 90% and Specificity of 92%.</a:t>
            </a:r>
            <a:endParaRPr lang="en-US" sz="2400" dirty="0">
              <a:solidFill>
                <a:srgbClr val="000000"/>
              </a:solidFill>
              <a:latin typeface="Georgia" panose="02040502050405020303" pitchFamily="18" charset="0"/>
            </a:endParaRPr>
          </a:p>
        </p:txBody>
      </p:sp>
      <p:grpSp>
        <p:nvGrpSpPr>
          <p:cNvPr id="26" name="Group 25">
            <a:extLst>
              <a:ext uri="{FF2B5EF4-FFF2-40B4-BE49-F238E27FC236}">
                <a16:creationId xmlns:a16="http://schemas.microsoft.com/office/drawing/2014/main" id="{FAE49640-1F41-49EF-9DE6-5B8BD818E7D5}"/>
              </a:ext>
              <a:ext uri="{C183D7F6-B498-43B3-948B-1728B52AA6E4}">
                <adec:decorative xmlns:adec="http://schemas.microsoft.com/office/drawing/2017/decorative" val="1"/>
              </a:ext>
            </a:extLst>
          </p:cNvPr>
          <p:cNvGrpSpPr/>
          <p:nvPr/>
        </p:nvGrpSpPr>
        <p:grpSpPr>
          <a:xfrm>
            <a:off x="8508894" y="0"/>
            <a:ext cx="3683106" cy="7050231"/>
            <a:chOff x="9055676" y="0"/>
            <a:chExt cx="3136324" cy="7050231"/>
          </a:xfrm>
        </p:grpSpPr>
        <p:grpSp>
          <p:nvGrpSpPr>
            <p:cNvPr id="10" name="Group 9">
              <a:extLst>
                <a:ext uri="{FF2B5EF4-FFF2-40B4-BE49-F238E27FC236}">
                  <a16:creationId xmlns:a16="http://schemas.microsoft.com/office/drawing/2014/main" id="{D4EF09CF-3362-453A-9463-F6669A9D3E01}"/>
                </a:ext>
              </a:extLst>
            </p:cNvPr>
            <p:cNvGrpSpPr/>
            <p:nvPr/>
          </p:nvGrpSpPr>
          <p:grpSpPr>
            <a:xfrm>
              <a:off x="9055676" y="0"/>
              <a:ext cx="3136324" cy="6858000"/>
              <a:chOff x="9055676" y="0"/>
              <a:chExt cx="3136324" cy="6858000"/>
            </a:xfrm>
          </p:grpSpPr>
          <p:sp>
            <p:nvSpPr>
              <p:cNvPr id="4" name="Rectangle 3">
                <a:extLst>
                  <a:ext uri="{FF2B5EF4-FFF2-40B4-BE49-F238E27FC236}">
                    <a16:creationId xmlns:a16="http://schemas.microsoft.com/office/drawing/2014/main" id="{403AE892-EBD6-40F1-851B-FEADBD59429F}"/>
                  </a:ext>
                </a:extLst>
              </p:cNvPr>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4318653-1A38-442C-BA0F-F2C51149BCFF}"/>
                  </a:ext>
                </a:extLst>
              </p:cNvPr>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5D63D1-E9CE-42BF-BD4D-374FD0293155}"/>
                  </a:ext>
                </a:extLst>
              </p:cNvPr>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4EE865-9F0D-4531-A737-E13A557C0277}"/>
                  </a:ext>
                </a:extLst>
              </p:cNvPr>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A1183CB-C5B0-498A-A49C-4180134C74B0}"/>
                  </a:ext>
                </a:extLst>
              </p:cNvPr>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Graphic 11" descr="Shirt">
              <a:extLst>
                <a:ext uri="{FF2B5EF4-FFF2-40B4-BE49-F238E27FC236}">
                  <a16:creationId xmlns:a16="http://schemas.microsoft.com/office/drawing/2014/main" id="{D0B86988-B817-439D-A6A5-180647268C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887424">
              <a:off x="9541289" y="4083626"/>
              <a:ext cx="1951759" cy="1951759"/>
            </a:xfrm>
            <a:prstGeom prst="rect">
              <a:avLst/>
            </a:prstGeom>
          </p:spPr>
        </p:pic>
        <p:pic>
          <p:nvPicPr>
            <p:cNvPr id="14" name="Graphic 13" descr="Glasses">
              <a:extLst>
                <a:ext uri="{FF2B5EF4-FFF2-40B4-BE49-F238E27FC236}">
                  <a16:creationId xmlns:a16="http://schemas.microsoft.com/office/drawing/2014/main" id="{92AEA3DE-CFDD-499C-B6AD-99345EA1CE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795024">
              <a:off x="11018693" y="3451676"/>
              <a:ext cx="1034563" cy="1034563"/>
            </a:xfrm>
            <a:prstGeom prst="rect">
              <a:avLst/>
            </a:prstGeom>
          </p:spPr>
        </p:pic>
        <p:pic>
          <p:nvPicPr>
            <p:cNvPr id="16" name="Graphic 15" descr="Boot">
              <a:extLst>
                <a:ext uri="{FF2B5EF4-FFF2-40B4-BE49-F238E27FC236}">
                  <a16:creationId xmlns:a16="http://schemas.microsoft.com/office/drawing/2014/main" id="{BDFF0140-1CC8-4F76-B83E-EFC26BF594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97835" y="5595504"/>
              <a:ext cx="1454727" cy="1454727"/>
            </a:xfrm>
            <a:prstGeom prst="rect">
              <a:avLst/>
            </a:prstGeom>
          </p:spPr>
        </p:pic>
      </p:grpSp>
      <p:pic>
        <p:nvPicPr>
          <p:cNvPr id="29" name="Picture 28">
            <a:extLst>
              <a:ext uri="{FF2B5EF4-FFF2-40B4-BE49-F238E27FC236}">
                <a16:creationId xmlns:a16="http://schemas.microsoft.com/office/drawing/2014/main" id="{2B4C4D89-65A3-552D-C3D1-2BF728B91EC0}"/>
              </a:ext>
            </a:extLst>
          </p:cNvPr>
          <p:cNvPicPr>
            <a:picLocks noChangeAspect="1"/>
          </p:cNvPicPr>
          <p:nvPr/>
        </p:nvPicPr>
        <p:blipFill>
          <a:blip r:embed="rId8"/>
          <a:stretch>
            <a:fillRect/>
          </a:stretch>
        </p:blipFill>
        <p:spPr>
          <a:xfrm>
            <a:off x="8506113" y="0"/>
            <a:ext cx="3683106" cy="2417917"/>
          </a:xfrm>
          <a:prstGeom prst="rect">
            <a:avLst/>
          </a:prstGeom>
        </p:spPr>
      </p:pic>
    </p:spTree>
    <p:extLst>
      <p:ext uri="{BB962C8B-B14F-4D97-AF65-F5344CB8AC3E}">
        <p14:creationId xmlns:p14="http://schemas.microsoft.com/office/powerpoint/2010/main" val="22289912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787325_win32_fixed.potx" id="{269FE122-B7FA-4B7D-8A63-CDA86BC2B22B}" vid="{7A4BF6DB-F99C-4999-B097-EACC7D6974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490</TotalTime>
  <Words>1101</Words>
  <Application>Microsoft Office PowerPoint</Application>
  <PresentationFormat>Widescreen</PresentationFormat>
  <Paragraphs>72</Paragraphs>
  <Slides>18</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3ds SemiBold</vt:lpstr>
      <vt:lpstr>Arial</vt:lpstr>
      <vt:lpstr>Calibri</vt:lpstr>
      <vt:lpstr>Calibri Light</vt:lpstr>
      <vt:lpstr>Georgia</vt:lpstr>
      <vt:lpstr>Mongolian Baiti</vt:lpstr>
      <vt:lpstr>Rockwell</vt:lpstr>
      <vt:lpstr>Tahoma</vt:lpstr>
      <vt:lpstr>Wingdings</vt:lpstr>
      <vt:lpstr>Office Theme</vt:lpstr>
      <vt:lpstr>Smartphone based Urine Testing Devices</vt:lpstr>
      <vt:lpstr>Why we need them?</vt:lpstr>
      <vt:lpstr>PowerPoint Presentation</vt:lpstr>
      <vt:lpstr>Scanadu, Inc.-inui In-Home Urine Analysis Test System</vt:lpstr>
      <vt:lpstr>Healthy.io-smartphone camera-based home urine test</vt:lpstr>
      <vt:lpstr>The Dip.io urinalysis test system from Israeli-based Healthy.io</vt:lpstr>
      <vt:lpstr>Healthy fact!</vt:lpstr>
      <vt:lpstr>Diagnox-urinox-10 urinalysis test strips</vt:lpstr>
      <vt:lpstr>Biosense-uCheck</vt:lpstr>
      <vt:lpstr>Spark Diagnostics Urinalysis Reagent Strips with Mobile Reader  </vt:lpstr>
      <vt:lpstr>Healthy fact!</vt:lpstr>
      <vt:lpstr>Vivoo 2.0 | Advanced Urine Test Strips with App </vt:lpstr>
      <vt:lpstr>Here are few works which are almost on commercial phase</vt:lpstr>
      <vt:lpstr>UrApp – Nephrotic Syndrome Manager, to aid disease monitoring.</vt:lpstr>
      <vt:lpstr>Smartphone-Based Urine Reagent Strip Test in the Emergency Department</vt:lpstr>
      <vt:lpstr>Smartphone-based, sensitive µPAD detection of urinary tract infection and gonorrhea</vt:lpstr>
      <vt:lpstr>Conclusion:</vt:lpstr>
      <vt:lpstr>Remember… Safety First!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Safety</dc:title>
  <dc:creator>Hemant Pandey</dc:creator>
  <cp:lastModifiedBy>Hemant Pandey</cp:lastModifiedBy>
  <cp:revision>2</cp:revision>
  <dcterms:created xsi:type="dcterms:W3CDTF">2022-06-05T01:42:32Z</dcterms:created>
  <dcterms:modified xsi:type="dcterms:W3CDTF">2022-06-05T09:53:09Z</dcterms:modified>
</cp:coreProperties>
</file>